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  <p:sldMasterId id="2147483672" r:id="rId2"/>
  </p:sldMasterIdLst>
  <p:notesMasterIdLst>
    <p:notesMasterId r:id="rId39"/>
  </p:notesMasterIdLst>
  <p:sldIdLst>
    <p:sldId id="429" r:id="rId3"/>
    <p:sldId id="395" r:id="rId4"/>
    <p:sldId id="411" r:id="rId5"/>
    <p:sldId id="386" r:id="rId6"/>
    <p:sldId id="388" r:id="rId7"/>
    <p:sldId id="391" r:id="rId8"/>
    <p:sldId id="392" r:id="rId9"/>
    <p:sldId id="393" r:id="rId10"/>
    <p:sldId id="394" r:id="rId11"/>
    <p:sldId id="406" r:id="rId12"/>
    <p:sldId id="396" r:id="rId13"/>
    <p:sldId id="410" r:id="rId14"/>
    <p:sldId id="409" r:id="rId15"/>
    <p:sldId id="400" r:id="rId16"/>
    <p:sldId id="401" r:id="rId17"/>
    <p:sldId id="408" r:id="rId18"/>
    <p:sldId id="402" r:id="rId19"/>
    <p:sldId id="403" r:id="rId20"/>
    <p:sldId id="397" r:id="rId21"/>
    <p:sldId id="398" r:id="rId22"/>
    <p:sldId id="404" r:id="rId23"/>
    <p:sldId id="405" r:id="rId24"/>
    <p:sldId id="375" r:id="rId25"/>
    <p:sldId id="424" r:id="rId26"/>
    <p:sldId id="425" r:id="rId27"/>
    <p:sldId id="426" r:id="rId28"/>
    <p:sldId id="427" r:id="rId29"/>
    <p:sldId id="389" r:id="rId30"/>
    <p:sldId id="390" r:id="rId31"/>
    <p:sldId id="430" r:id="rId32"/>
    <p:sldId id="416" r:id="rId33"/>
    <p:sldId id="417" r:id="rId34"/>
    <p:sldId id="421" r:id="rId35"/>
    <p:sldId id="422" r:id="rId36"/>
    <p:sldId id="423" r:id="rId37"/>
    <p:sldId id="385" r:id="rId38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8E9F"/>
    <a:srgbClr val="008000"/>
    <a:srgbClr val="00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6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1" d="100"/>
        <a:sy n="111" d="100"/>
      </p:scale>
      <p:origin x="0" y="106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Relationship Id="rId2" Type="http://schemas.microsoft.com/office/2011/relationships/chartStyle" Target="style2.xml"/><Relationship Id="rId3" Type="http://schemas.microsoft.com/office/2011/relationships/chartColorStyle" Target="colors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Relationship Id="rId2" Type="http://schemas.microsoft.com/office/2011/relationships/chartStyle" Target="style3.xml"/><Relationship Id="rId3" Type="http://schemas.microsoft.com/office/2011/relationships/chartColorStyle" Target="colors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Relationship Id="rId2" Type="http://schemas.microsoft.com/office/2011/relationships/chartStyle" Target="style4.xml"/><Relationship Id="rId3" Type="http://schemas.microsoft.com/office/2011/relationships/chartColorStyle" Target="colors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44118386517475"/>
          <c:y val="0.002472951845785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cap="none" spc="20" baseline="0">
              <a:solidFill>
                <a:srgbClr val="C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Completed reviews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1 week</c:v>
                </c:pt>
                <c:pt idx="1">
                  <c:v>2 days</c:v>
                </c:pt>
                <c:pt idx="2">
                  <c:v>1 day</c:v>
                </c:pt>
                <c:pt idx="3">
                  <c:v>12 hours</c:v>
                </c:pt>
                <c:pt idx="4">
                  <c:v>7 hours</c:v>
                </c:pt>
                <c:pt idx="5">
                  <c:v>deadline</c:v>
                </c:pt>
                <c:pt idx="6">
                  <c:v>A week past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0.11</c:v>
                </c:pt>
                <c:pt idx="1">
                  <c:v>0.28</c:v>
                </c:pt>
                <c:pt idx="2">
                  <c:v>0.41</c:v>
                </c:pt>
                <c:pt idx="3">
                  <c:v>0.58</c:v>
                </c:pt>
                <c:pt idx="4">
                  <c:v>0.66</c:v>
                </c:pt>
                <c:pt idx="5">
                  <c:v>0.79</c:v>
                </c:pt>
                <c:pt idx="6">
                  <c:v>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FF80-4F6D-8870-C1511490CCE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133802248"/>
        <c:axId val="2136451368"/>
      </c:barChart>
      <c:catAx>
        <c:axId val="2133802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6451368"/>
        <c:crosses val="autoZero"/>
        <c:auto val="1"/>
        <c:lblAlgn val="ctr"/>
        <c:lblOffset val="100"/>
        <c:noMultiLvlLbl val="0"/>
      </c:catAx>
      <c:valAx>
        <c:axId val="2136451368"/>
        <c:scaling>
          <c:orientation val="minMax"/>
          <c:max val="1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3802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Number of </a:t>
            </a:r>
            <a:r>
              <a:rPr lang="en-US" dirty="0">
                <a:solidFill>
                  <a:srgbClr val="FF0000"/>
                </a:solidFill>
              </a:rPr>
              <a:t>papers</a:t>
            </a:r>
            <a:r>
              <a:rPr lang="en-US" dirty="0"/>
              <a:t> at CVPR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Papers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C00000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numRef>
              <c:f>Sheet1!$A$2:$A$30</c:f>
              <c:numCache>
                <c:formatCode>General</c:formatCode>
                <c:ptCount val="29"/>
                <c:pt idx="0">
                  <c:v>1983.0</c:v>
                </c:pt>
                <c:pt idx="1">
                  <c:v>1985.0</c:v>
                </c:pt>
                <c:pt idx="2">
                  <c:v>1986.0</c:v>
                </c:pt>
                <c:pt idx="3">
                  <c:v>1988.0</c:v>
                </c:pt>
                <c:pt idx="4">
                  <c:v>1989.0</c:v>
                </c:pt>
                <c:pt idx="5">
                  <c:v>1991.0</c:v>
                </c:pt>
                <c:pt idx="6">
                  <c:v>1992.0</c:v>
                </c:pt>
                <c:pt idx="7">
                  <c:v>1993.0</c:v>
                </c:pt>
                <c:pt idx="8">
                  <c:v>1994.0</c:v>
                </c:pt>
                <c:pt idx="9">
                  <c:v>1996.0</c:v>
                </c:pt>
                <c:pt idx="10">
                  <c:v>1997.0</c:v>
                </c:pt>
                <c:pt idx="11">
                  <c:v>1998.0</c:v>
                </c:pt>
                <c:pt idx="12">
                  <c:v>1999.0</c:v>
                </c:pt>
                <c:pt idx="13">
                  <c:v>2000.0</c:v>
                </c:pt>
                <c:pt idx="14">
                  <c:v>2001.0</c:v>
                </c:pt>
                <c:pt idx="15">
                  <c:v>2003.0</c:v>
                </c:pt>
                <c:pt idx="16">
                  <c:v>2004.0</c:v>
                </c:pt>
                <c:pt idx="17">
                  <c:v>2005.0</c:v>
                </c:pt>
                <c:pt idx="18">
                  <c:v>2006.0</c:v>
                </c:pt>
                <c:pt idx="19">
                  <c:v>2007.0</c:v>
                </c:pt>
                <c:pt idx="20">
                  <c:v>2008.0</c:v>
                </c:pt>
                <c:pt idx="21">
                  <c:v>2009.0</c:v>
                </c:pt>
                <c:pt idx="22">
                  <c:v>2010.0</c:v>
                </c:pt>
                <c:pt idx="23">
                  <c:v>2011.0</c:v>
                </c:pt>
                <c:pt idx="24">
                  <c:v>2012.0</c:v>
                </c:pt>
                <c:pt idx="25">
                  <c:v>2013.0</c:v>
                </c:pt>
                <c:pt idx="26">
                  <c:v>2014.0</c:v>
                </c:pt>
                <c:pt idx="27">
                  <c:v>2015.0</c:v>
                </c:pt>
                <c:pt idx="28">
                  <c:v>2016.0</c:v>
                </c:pt>
              </c:numCache>
            </c:numRef>
          </c:cat>
          <c:val>
            <c:numRef>
              <c:f>Sheet1!$B$2:$B$30</c:f>
              <c:numCache>
                <c:formatCode>General</c:formatCode>
                <c:ptCount val="29"/>
                <c:pt idx="0">
                  <c:v>117.0</c:v>
                </c:pt>
                <c:pt idx="1">
                  <c:v>124.0</c:v>
                </c:pt>
                <c:pt idx="2">
                  <c:v>91.0</c:v>
                </c:pt>
                <c:pt idx="3">
                  <c:v>140.0</c:v>
                </c:pt>
                <c:pt idx="4">
                  <c:v>95.0</c:v>
                </c:pt>
                <c:pt idx="5">
                  <c:v>143.0</c:v>
                </c:pt>
                <c:pt idx="6">
                  <c:v>159.0</c:v>
                </c:pt>
                <c:pt idx="7">
                  <c:v>186.0</c:v>
                </c:pt>
                <c:pt idx="8">
                  <c:v>164.0</c:v>
                </c:pt>
                <c:pt idx="9">
                  <c:v>137.0</c:v>
                </c:pt>
                <c:pt idx="10">
                  <c:v>173.0</c:v>
                </c:pt>
                <c:pt idx="11">
                  <c:v>139.0</c:v>
                </c:pt>
                <c:pt idx="12">
                  <c:v>192.0</c:v>
                </c:pt>
                <c:pt idx="13">
                  <c:v>220.0</c:v>
                </c:pt>
                <c:pt idx="14">
                  <c:v>273.0</c:v>
                </c:pt>
                <c:pt idx="15">
                  <c:v>209.0</c:v>
                </c:pt>
                <c:pt idx="16">
                  <c:v>260.0</c:v>
                </c:pt>
                <c:pt idx="17">
                  <c:v>324.0</c:v>
                </c:pt>
                <c:pt idx="18">
                  <c:v>318.0</c:v>
                </c:pt>
                <c:pt idx="19">
                  <c:v>353.0</c:v>
                </c:pt>
                <c:pt idx="20">
                  <c:v>508.0</c:v>
                </c:pt>
                <c:pt idx="21">
                  <c:v>383.0</c:v>
                </c:pt>
                <c:pt idx="22">
                  <c:v>462.0</c:v>
                </c:pt>
                <c:pt idx="23">
                  <c:v>440.0</c:v>
                </c:pt>
                <c:pt idx="24">
                  <c:v>466.0</c:v>
                </c:pt>
                <c:pt idx="25">
                  <c:v>472.0</c:v>
                </c:pt>
                <c:pt idx="26">
                  <c:v>540.0</c:v>
                </c:pt>
                <c:pt idx="27">
                  <c:v>602.0</c:v>
                </c:pt>
                <c:pt idx="28">
                  <c:v>643.0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2AE-4D31-BEE4-25DC563F54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132958600"/>
        <c:axId val="2132954984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Attendees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5">
                          <a:tint val="100000"/>
                          <a:shade val="100000"/>
                          <a:satMod val="130000"/>
                        </a:schemeClr>
                      </a:gs>
                      <a:gs pos="100000">
                        <a:schemeClr val="accent5">
                          <a:tint val="50000"/>
                          <a:shade val="100000"/>
                          <a:satMod val="350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Sheet1!$A$2:$A$30</c15:sqref>
                        </c15:formulaRef>
                      </c:ext>
                    </c:extLst>
                    <c:numCache>
                      <c:formatCode>General</c:formatCode>
                      <c:ptCount val="29"/>
                      <c:pt idx="0">
                        <c:v>1983</c:v>
                      </c:pt>
                      <c:pt idx="1">
                        <c:v>1985</c:v>
                      </c:pt>
                      <c:pt idx="2">
                        <c:v>1986</c:v>
                      </c:pt>
                      <c:pt idx="3">
                        <c:v>1988</c:v>
                      </c:pt>
                      <c:pt idx="4">
                        <c:v>1989</c:v>
                      </c:pt>
                      <c:pt idx="5">
                        <c:v>1991</c:v>
                      </c:pt>
                      <c:pt idx="6">
                        <c:v>1992</c:v>
                      </c:pt>
                      <c:pt idx="7">
                        <c:v>1993</c:v>
                      </c:pt>
                      <c:pt idx="8">
                        <c:v>1994</c:v>
                      </c:pt>
                      <c:pt idx="9">
                        <c:v>1996</c:v>
                      </c:pt>
                      <c:pt idx="10">
                        <c:v>1997</c:v>
                      </c:pt>
                      <c:pt idx="11">
                        <c:v>1998</c:v>
                      </c:pt>
                      <c:pt idx="12">
                        <c:v>1999</c:v>
                      </c:pt>
                      <c:pt idx="13">
                        <c:v>2000</c:v>
                      </c:pt>
                      <c:pt idx="14">
                        <c:v>2001</c:v>
                      </c:pt>
                      <c:pt idx="15">
                        <c:v>2003</c:v>
                      </c:pt>
                      <c:pt idx="16">
                        <c:v>2004</c:v>
                      </c:pt>
                      <c:pt idx="17">
                        <c:v>2005</c:v>
                      </c:pt>
                      <c:pt idx="18">
                        <c:v>2006</c:v>
                      </c:pt>
                      <c:pt idx="19">
                        <c:v>2007</c:v>
                      </c:pt>
                      <c:pt idx="20">
                        <c:v>2008</c:v>
                      </c:pt>
                      <c:pt idx="21">
                        <c:v>2009</c:v>
                      </c:pt>
                      <c:pt idx="22">
                        <c:v>2010</c:v>
                      </c:pt>
                      <c:pt idx="23">
                        <c:v>2011</c:v>
                      </c:pt>
                      <c:pt idx="24">
                        <c:v>2012</c:v>
                      </c:pt>
                      <c:pt idx="25">
                        <c:v>2013</c:v>
                      </c:pt>
                      <c:pt idx="26">
                        <c:v>2014</c:v>
                      </c:pt>
                      <c:pt idx="27">
                        <c:v>2015</c:v>
                      </c:pt>
                      <c:pt idx="28">
                        <c:v>2016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Sheet1!$C$2:$C$35</c15:sqref>
                        </c15:formulaRef>
                      </c:ext>
                    </c:extLst>
                    <c:numCache>
                      <c:formatCode>General</c:formatCode>
                      <c:ptCount val="34"/>
                      <c:pt idx="0">
                        <c:v>100</c:v>
                      </c:pt>
                      <c:pt idx="25">
                        <c:v>1991</c:v>
                      </c:pt>
                      <c:pt idx="26">
                        <c:v>2061</c:v>
                      </c:pt>
                      <c:pt idx="27">
                        <c:v>2820</c:v>
                      </c:pt>
                      <c:pt idx="28">
                        <c:v>3300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B2AE-4D31-BEE4-25DC563F54AD}"/>
                  </c:ext>
                </c:extLst>
              </c15:ser>
            </c15:filteredBarSeries>
          </c:ext>
        </c:extLst>
      </c:barChart>
      <c:dateAx>
        <c:axId val="2132958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2954984"/>
        <c:crosses val="autoZero"/>
        <c:auto val="0"/>
        <c:lblOffset val="100"/>
        <c:baseTimeUnit val="days"/>
        <c:majorUnit val="1.0"/>
        <c:majorTimeUnit val="days"/>
      </c:dateAx>
      <c:valAx>
        <c:axId val="2132954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2958600"/>
        <c:crossesAt val="1.0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rgbClr val="002060"/>
          </a:solidFill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Number of </a:t>
            </a:r>
            <a:r>
              <a:rPr lang="en-US" dirty="0" smtClean="0">
                <a:solidFill>
                  <a:srgbClr val="FF0000"/>
                </a:solidFill>
              </a:rPr>
              <a:t>attendees</a:t>
            </a:r>
            <a:r>
              <a:rPr lang="en-US" dirty="0" smtClean="0"/>
              <a:t> </a:t>
            </a:r>
            <a:r>
              <a:rPr lang="en-US" dirty="0"/>
              <a:t>at CVPR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Attendees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C00000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numRef>
              <c:f>Sheet1!$A$2:$A$30</c:f>
              <c:numCache>
                <c:formatCode>General</c:formatCode>
                <c:ptCount val="29"/>
                <c:pt idx="0">
                  <c:v>1983.0</c:v>
                </c:pt>
                <c:pt idx="1">
                  <c:v>1985.0</c:v>
                </c:pt>
                <c:pt idx="2">
                  <c:v>1986.0</c:v>
                </c:pt>
                <c:pt idx="3">
                  <c:v>1988.0</c:v>
                </c:pt>
                <c:pt idx="4">
                  <c:v>1989.0</c:v>
                </c:pt>
                <c:pt idx="5">
                  <c:v>1991.0</c:v>
                </c:pt>
                <c:pt idx="6">
                  <c:v>1992.0</c:v>
                </c:pt>
                <c:pt idx="7">
                  <c:v>1993.0</c:v>
                </c:pt>
                <c:pt idx="8">
                  <c:v>1994.0</c:v>
                </c:pt>
                <c:pt idx="9">
                  <c:v>1996.0</c:v>
                </c:pt>
                <c:pt idx="10">
                  <c:v>1997.0</c:v>
                </c:pt>
                <c:pt idx="11">
                  <c:v>1998.0</c:v>
                </c:pt>
                <c:pt idx="12">
                  <c:v>1999.0</c:v>
                </c:pt>
                <c:pt idx="13">
                  <c:v>2000.0</c:v>
                </c:pt>
                <c:pt idx="14">
                  <c:v>2001.0</c:v>
                </c:pt>
                <c:pt idx="15">
                  <c:v>2003.0</c:v>
                </c:pt>
                <c:pt idx="16">
                  <c:v>2004.0</c:v>
                </c:pt>
                <c:pt idx="17">
                  <c:v>2005.0</c:v>
                </c:pt>
                <c:pt idx="18">
                  <c:v>2006.0</c:v>
                </c:pt>
                <c:pt idx="19">
                  <c:v>2007.0</c:v>
                </c:pt>
                <c:pt idx="20">
                  <c:v>2008.0</c:v>
                </c:pt>
                <c:pt idx="21">
                  <c:v>2009.0</c:v>
                </c:pt>
                <c:pt idx="22">
                  <c:v>2010.0</c:v>
                </c:pt>
                <c:pt idx="23">
                  <c:v>2011.0</c:v>
                </c:pt>
                <c:pt idx="24">
                  <c:v>2012.0</c:v>
                </c:pt>
                <c:pt idx="25">
                  <c:v>2013.0</c:v>
                </c:pt>
                <c:pt idx="26">
                  <c:v>2014.0</c:v>
                </c:pt>
                <c:pt idx="27">
                  <c:v>2015.0</c:v>
                </c:pt>
                <c:pt idx="28">
                  <c:v>2016.0</c:v>
                </c:pt>
              </c:numCache>
            </c:numRef>
          </c:cat>
          <c:val>
            <c:numRef>
              <c:f>Sheet1!$B$2:$B$30</c:f>
              <c:numCache>
                <c:formatCode>General</c:formatCode>
                <c:ptCount val="29"/>
                <c:pt idx="0">
                  <c:v>100.0</c:v>
                </c:pt>
                <c:pt idx="18">
                  <c:v>1400.0</c:v>
                </c:pt>
                <c:pt idx="19">
                  <c:v>1250.0</c:v>
                </c:pt>
                <c:pt idx="20">
                  <c:v>1200.0</c:v>
                </c:pt>
                <c:pt idx="21">
                  <c:v>1100.0</c:v>
                </c:pt>
                <c:pt idx="22">
                  <c:v>1800.0</c:v>
                </c:pt>
                <c:pt idx="23">
                  <c:v>500.0</c:v>
                </c:pt>
                <c:pt idx="24">
                  <c:v>1811.0</c:v>
                </c:pt>
                <c:pt idx="25">
                  <c:v>1991.0</c:v>
                </c:pt>
                <c:pt idx="26">
                  <c:v>2061.0</c:v>
                </c:pt>
                <c:pt idx="27">
                  <c:v>2820.0</c:v>
                </c:pt>
                <c:pt idx="28">
                  <c:v>3609.0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2AE-4D31-BEE4-25DC563F54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136687352"/>
        <c:axId val="2136691000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5">
                          <a:tint val="100000"/>
                          <a:shade val="100000"/>
                          <a:satMod val="130000"/>
                        </a:schemeClr>
                      </a:gs>
                      <a:gs pos="100000">
                        <a:schemeClr val="accent5">
                          <a:tint val="50000"/>
                          <a:shade val="100000"/>
                          <a:satMod val="350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Sheet1!$A$2:$A$30</c15:sqref>
                        </c15:formulaRef>
                      </c:ext>
                    </c:extLst>
                    <c:numCache>
                      <c:formatCode>General</c:formatCode>
                      <c:ptCount val="29"/>
                      <c:pt idx="0">
                        <c:v>1983</c:v>
                      </c:pt>
                      <c:pt idx="1">
                        <c:v>1985</c:v>
                      </c:pt>
                      <c:pt idx="2">
                        <c:v>1986</c:v>
                      </c:pt>
                      <c:pt idx="3">
                        <c:v>1988</c:v>
                      </c:pt>
                      <c:pt idx="4">
                        <c:v>1989</c:v>
                      </c:pt>
                      <c:pt idx="5">
                        <c:v>1991</c:v>
                      </c:pt>
                      <c:pt idx="6">
                        <c:v>1992</c:v>
                      </c:pt>
                      <c:pt idx="7">
                        <c:v>1993</c:v>
                      </c:pt>
                      <c:pt idx="8">
                        <c:v>1994</c:v>
                      </c:pt>
                      <c:pt idx="9">
                        <c:v>1996</c:v>
                      </c:pt>
                      <c:pt idx="10">
                        <c:v>1997</c:v>
                      </c:pt>
                      <c:pt idx="11">
                        <c:v>1998</c:v>
                      </c:pt>
                      <c:pt idx="12">
                        <c:v>1999</c:v>
                      </c:pt>
                      <c:pt idx="13">
                        <c:v>2000</c:v>
                      </c:pt>
                      <c:pt idx="14">
                        <c:v>2001</c:v>
                      </c:pt>
                      <c:pt idx="15">
                        <c:v>2003</c:v>
                      </c:pt>
                      <c:pt idx="16">
                        <c:v>2004</c:v>
                      </c:pt>
                      <c:pt idx="17">
                        <c:v>2005</c:v>
                      </c:pt>
                      <c:pt idx="18">
                        <c:v>2006</c:v>
                      </c:pt>
                      <c:pt idx="19">
                        <c:v>2007</c:v>
                      </c:pt>
                      <c:pt idx="20">
                        <c:v>2008</c:v>
                      </c:pt>
                      <c:pt idx="21">
                        <c:v>2009</c:v>
                      </c:pt>
                      <c:pt idx="22">
                        <c:v>2010</c:v>
                      </c:pt>
                      <c:pt idx="23">
                        <c:v>2011</c:v>
                      </c:pt>
                      <c:pt idx="24">
                        <c:v>2012</c:v>
                      </c:pt>
                      <c:pt idx="25">
                        <c:v>2013</c:v>
                      </c:pt>
                      <c:pt idx="26">
                        <c:v>2014</c:v>
                      </c:pt>
                      <c:pt idx="27">
                        <c:v>2015</c:v>
                      </c:pt>
                      <c:pt idx="28">
                        <c:v>2016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Sheet1!$C$2:$C$35</c15:sqref>
                        </c15:formulaRef>
                      </c:ext>
                    </c:extLst>
                    <c:numCache>
                      <c:formatCode>General</c:formatCode>
                      <c:ptCount val="34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B2AE-4D31-BEE4-25DC563F54AD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4">
                          <a:tint val="100000"/>
                          <a:shade val="100000"/>
                          <a:satMod val="130000"/>
                        </a:schemeClr>
                      </a:gs>
                      <a:gs pos="100000">
                        <a:schemeClr val="accent4">
                          <a:tint val="50000"/>
                          <a:shade val="100000"/>
                          <a:satMod val="350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Sheet1!$A$2:$A$30</c15:sqref>
                        </c15:formulaRef>
                      </c:ext>
                    </c:extLst>
                    <c:numCache>
                      <c:formatCode>General</c:formatCode>
                      <c:ptCount val="29"/>
                      <c:pt idx="0">
                        <c:v>1983</c:v>
                      </c:pt>
                      <c:pt idx="1">
                        <c:v>1985</c:v>
                      </c:pt>
                      <c:pt idx="2">
                        <c:v>1986</c:v>
                      </c:pt>
                      <c:pt idx="3">
                        <c:v>1988</c:v>
                      </c:pt>
                      <c:pt idx="4">
                        <c:v>1989</c:v>
                      </c:pt>
                      <c:pt idx="5">
                        <c:v>1991</c:v>
                      </c:pt>
                      <c:pt idx="6">
                        <c:v>1992</c:v>
                      </c:pt>
                      <c:pt idx="7">
                        <c:v>1993</c:v>
                      </c:pt>
                      <c:pt idx="8">
                        <c:v>1994</c:v>
                      </c:pt>
                      <c:pt idx="9">
                        <c:v>1996</c:v>
                      </c:pt>
                      <c:pt idx="10">
                        <c:v>1997</c:v>
                      </c:pt>
                      <c:pt idx="11">
                        <c:v>1998</c:v>
                      </c:pt>
                      <c:pt idx="12">
                        <c:v>1999</c:v>
                      </c:pt>
                      <c:pt idx="13">
                        <c:v>2000</c:v>
                      </c:pt>
                      <c:pt idx="14">
                        <c:v>2001</c:v>
                      </c:pt>
                      <c:pt idx="15">
                        <c:v>2003</c:v>
                      </c:pt>
                      <c:pt idx="16">
                        <c:v>2004</c:v>
                      </c:pt>
                      <c:pt idx="17">
                        <c:v>2005</c:v>
                      </c:pt>
                      <c:pt idx="18">
                        <c:v>2006</c:v>
                      </c:pt>
                      <c:pt idx="19">
                        <c:v>2007</c:v>
                      </c:pt>
                      <c:pt idx="20">
                        <c:v>2008</c:v>
                      </c:pt>
                      <c:pt idx="21">
                        <c:v>2009</c:v>
                      </c:pt>
                      <c:pt idx="22">
                        <c:v>2010</c:v>
                      </c:pt>
                      <c:pt idx="23">
                        <c:v>2011</c:v>
                      </c:pt>
                      <c:pt idx="24">
                        <c:v>2012</c:v>
                      </c:pt>
                      <c:pt idx="25">
                        <c:v>2013</c:v>
                      </c:pt>
                      <c:pt idx="26">
                        <c:v>2014</c:v>
                      </c:pt>
                      <c:pt idx="27">
                        <c:v>2015</c:v>
                      </c:pt>
                      <c:pt idx="28">
                        <c:v>2016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Sheet1!$D$2:$D$35</c15:sqref>
                        </c15:formulaRef>
                      </c:ext>
                    </c:extLst>
                    <c:numCache>
                      <c:formatCode>General</c:formatCode>
                      <c:ptCount val="3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B2AE-4D31-BEE4-25DC563F54AD}"/>
                  </c:ext>
                </c:extLst>
              </c15:ser>
            </c15:filteredBarSeries>
          </c:ext>
        </c:extLst>
      </c:barChart>
      <c:catAx>
        <c:axId val="2136687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6691000"/>
        <c:crosses val="autoZero"/>
        <c:auto val="1"/>
        <c:lblAlgn val="ctr"/>
        <c:lblOffset val="100"/>
        <c:noMultiLvlLbl val="0"/>
      </c:catAx>
      <c:valAx>
        <c:axId val="2136691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6687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rgbClr val="002060"/>
          </a:solidFill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Papers</a:t>
            </a:r>
            <a:r>
              <a:rPr lang="en-US" baseline="0" dirty="0" smtClean="0"/>
              <a:t> per Topic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C00000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Sheet1!$A$2:$A$15</c:f>
              <c:strCache>
                <c:ptCount val="14"/>
                <c:pt idx="0">
                  <c:v>Recognition</c:v>
                </c:pt>
                <c:pt idx="1">
                  <c:v>Video</c:v>
                </c:pt>
                <c:pt idx="2">
                  <c:v>Low-level</c:v>
                </c:pt>
                <c:pt idx="3">
                  <c:v>3D </c:v>
                </c:pt>
                <c:pt idx="4">
                  <c:v>Face and gesture</c:v>
                </c:pt>
                <c:pt idx="5">
                  <c:v>Motion and tracking</c:v>
                </c:pt>
                <c:pt idx="6">
                  <c:v>Statistical methods and learning</c:v>
                </c:pt>
                <c:pt idx="7">
                  <c:v>Segmentation, grouping and shape repres</c:v>
                </c:pt>
                <c:pt idx="8">
                  <c:v>Computational photography</c:v>
                </c:pt>
                <c:pt idx="9">
                  <c:v>Unsupervised learning</c:v>
                </c:pt>
                <c:pt idx="10">
                  <c:v>Optimization methods</c:v>
                </c:pt>
                <c:pt idx="11">
                  <c:v>Biomedical</c:v>
                </c:pt>
                <c:pt idx="12">
                  <c:v>Vision for X</c:v>
                </c:pt>
                <c:pt idx="13">
                  <c:v>Other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174.0</c:v>
                </c:pt>
                <c:pt idx="1">
                  <c:v>81.0</c:v>
                </c:pt>
                <c:pt idx="2">
                  <c:v>62.0</c:v>
                </c:pt>
                <c:pt idx="3">
                  <c:v>59.0</c:v>
                </c:pt>
                <c:pt idx="4">
                  <c:v>50.0</c:v>
                </c:pt>
                <c:pt idx="5">
                  <c:v>49.0</c:v>
                </c:pt>
                <c:pt idx="6">
                  <c:v>46.0</c:v>
                </c:pt>
                <c:pt idx="7">
                  <c:v>41.0</c:v>
                </c:pt>
                <c:pt idx="8">
                  <c:v>22.0</c:v>
                </c:pt>
                <c:pt idx="9">
                  <c:v>21.0</c:v>
                </c:pt>
                <c:pt idx="10">
                  <c:v>16.0</c:v>
                </c:pt>
                <c:pt idx="11">
                  <c:v>9.0</c:v>
                </c:pt>
                <c:pt idx="12">
                  <c:v>9.0</c:v>
                </c:pt>
                <c:pt idx="13">
                  <c:v>4.0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657-482A-96BF-161666E153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137957432"/>
        <c:axId val="2137961128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5">
                          <a:tint val="100000"/>
                          <a:shade val="100000"/>
                          <a:satMod val="130000"/>
                        </a:schemeClr>
                      </a:gs>
                      <a:gs pos="100000">
                        <a:schemeClr val="accent5">
                          <a:tint val="50000"/>
                          <a:shade val="100000"/>
                          <a:satMod val="350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Sheet1!$A$2:$A$15</c15:sqref>
                        </c15:formulaRef>
                      </c:ext>
                    </c:extLst>
                    <c:strCache>
                      <c:ptCount val="14"/>
                      <c:pt idx="0">
                        <c:v>Recognition</c:v>
                      </c:pt>
                      <c:pt idx="1">
                        <c:v>Video</c:v>
                      </c:pt>
                      <c:pt idx="2">
                        <c:v>Low-level</c:v>
                      </c:pt>
                      <c:pt idx="3">
                        <c:v>3D </c:v>
                      </c:pt>
                      <c:pt idx="4">
                        <c:v>Face and gesture</c:v>
                      </c:pt>
                      <c:pt idx="5">
                        <c:v>Motion and tracking</c:v>
                      </c:pt>
                      <c:pt idx="6">
                        <c:v>Statistical methods and learning</c:v>
                      </c:pt>
                      <c:pt idx="7">
                        <c:v>Segmentation, grouping and shape repres</c:v>
                      </c:pt>
                      <c:pt idx="8">
                        <c:v>Computational photography</c:v>
                      </c:pt>
                      <c:pt idx="9">
                        <c:v>Unsupervised learning</c:v>
                      </c:pt>
                      <c:pt idx="10">
                        <c:v>Optimization methods</c:v>
                      </c:pt>
                      <c:pt idx="11">
                        <c:v>Biomedical</c:v>
                      </c:pt>
                      <c:pt idx="12">
                        <c:v>Vision for X</c:v>
                      </c:pt>
                      <c:pt idx="13">
                        <c:v>Other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Sheet1!$C$2:$C$35</c15:sqref>
                        </c15:formulaRef>
                      </c:ext>
                    </c:extLst>
                    <c:numCache>
                      <c:formatCode>General</c:formatCode>
                      <c:ptCount val="34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1657-482A-96BF-161666E153B9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4">
                          <a:tint val="100000"/>
                          <a:shade val="100000"/>
                          <a:satMod val="130000"/>
                        </a:schemeClr>
                      </a:gs>
                      <a:gs pos="100000">
                        <a:schemeClr val="accent4">
                          <a:tint val="50000"/>
                          <a:shade val="100000"/>
                          <a:satMod val="350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Sheet1!$A$2:$A$15</c15:sqref>
                        </c15:formulaRef>
                      </c:ext>
                    </c:extLst>
                    <c:strCache>
                      <c:ptCount val="14"/>
                      <c:pt idx="0">
                        <c:v>Recognition</c:v>
                      </c:pt>
                      <c:pt idx="1">
                        <c:v>Video</c:v>
                      </c:pt>
                      <c:pt idx="2">
                        <c:v>Low-level</c:v>
                      </c:pt>
                      <c:pt idx="3">
                        <c:v>3D </c:v>
                      </c:pt>
                      <c:pt idx="4">
                        <c:v>Face and gesture</c:v>
                      </c:pt>
                      <c:pt idx="5">
                        <c:v>Motion and tracking</c:v>
                      </c:pt>
                      <c:pt idx="6">
                        <c:v>Statistical methods and learning</c:v>
                      </c:pt>
                      <c:pt idx="7">
                        <c:v>Segmentation, grouping and shape repres</c:v>
                      </c:pt>
                      <c:pt idx="8">
                        <c:v>Computational photography</c:v>
                      </c:pt>
                      <c:pt idx="9">
                        <c:v>Unsupervised learning</c:v>
                      </c:pt>
                      <c:pt idx="10">
                        <c:v>Optimization methods</c:v>
                      </c:pt>
                      <c:pt idx="11">
                        <c:v>Biomedical</c:v>
                      </c:pt>
                      <c:pt idx="12">
                        <c:v>Vision for X</c:v>
                      </c:pt>
                      <c:pt idx="13">
                        <c:v>Other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Sheet1!$D$2:$D$35</c15:sqref>
                        </c15:formulaRef>
                      </c:ext>
                    </c:extLst>
                    <c:numCache>
                      <c:formatCode>General</c:formatCode>
                      <c:ptCount val="3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1657-482A-96BF-161666E153B9}"/>
                  </c:ext>
                </c:extLst>
              </c15:ser>
            </c15:filteredBarSeries>
          </c:ext>
        </c:extLst>
      </c:barChart>
      <c:catAx>
        <c:axId val="2137957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7961128"/>
        <c:crosses val="autoZero"/>
        <c:auto val="1"/>
        <c:lblAlgn val="ctr"/>
        <c:lblOffset val="100"/>
        <c:noMultiLvlLbl val="0"/>
      </c:catAx>
      <c:valAx>
        <c:axId val="2137961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7957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rgbClr val="002060"/>
          </a:solidFill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987951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6877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9026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3694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972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8552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1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1">
              <a:spcBef>
                <a:spcPts val="640"/>
              </a:spcBef>
              <a:buClr>
                <a:srgbClr val="888888"/>
              </a:buClr>
              <a:buFont typeface="Calibri"/>
              <a:buNone/>
              <a:defRPr sz="3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ctr" rtl="1">
              <a:spcBef>
                <a:spcPts val="560"/>
              </a:spcBef>
              <a:buClr>
                <a:srgbClr val="888888"/>
              </a:buClr>
              <a:buFont typeface="Calibri"/>
              <a:buNone/>
              <a:defRPr sz="28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ctr" rtl="1">
              <a:spcBef>
                <a:spcPts val="480"/>
              </a:spcBef>
              <a:buClr>
                <a:srgbClr val="888888"/>
              </a:buClr>
              <a:buFont typeface="Calibri"/>
              <a:buNone/>
              <a:defRPr sz="24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ctr" rtl="1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ctr" rtl="1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ctr" rtl="1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ctr" rtl="1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ctr" rtl="1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ctr" rtl="1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1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1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1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TitleAndTx" type="vertTitleAndTx">
  <p:cSld name="vertTitleAndTx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1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r" rtl="1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77800" algn="r" rtl="1">
              <a:spcBef>
                <a:spcPts val="56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36525" algn="r" rtl="1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52400" algn="r" rtl="1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52400" algn="r" rtl="1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52400" algn="r" rtl="1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52400" algn="r" rtl="1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52400" algn="r" rtl="1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52400" algn="r" rtl="1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1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1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1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1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1">
              <a:spcBef>
                <a:spcPts val="640"/>
              </a:spcBef>
              <a:buClr>
                <a:srgbClr val="888888"/>
              </a:buClr>
              <a:buFont typeface="Calibri"/>
              <a:buNone/>
              <a:defRPr sz="3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ctr" rtl="1">
              <a:spcBef>
                <a:spcPts val="560"/>
              </a:spcBef>
              <a:buClr>
                <a:srgbClr val="888888"/>
              </a:buClr>
              <a:buFont typeface="Calibri"/>
              <a:buNone/>
              <a:defRPr sz="28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ctr" rtl="1">
              <a:spcBef>
                <a:spcPts val="480"/>
              </a:spcBef>
              <a:buClr>
                <a:srgbClr val="888888"/>
              </a:buClr>
              <a:buFont typeface="Calibri"/>
              <a:buNone/>
              <a:defRPr sz="24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ctr" rtl="1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ctr" rtl="1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ctr" rtl="1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ctr" rtl="1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ctr" rtl="1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ctr" rtl="1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1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1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1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9189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Obj" type="twoObj">
  <p:cSld name="twoObj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1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1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1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1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6220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TxTwoObj" type="twoTxTwoObj">
  <p:cSld name="twoTxTwoObj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Font typeface="Calibri"/>
              <a:buNone/>
              <a:defRPr sz="2400" b="1"/>
            </a:lvl1pPr>
            <a:lvl2pPr marL="457200" indent="0" rtl="0">
              <a:buFont typeface="Calibri"/>
              <a:buNone/>
              <a:defRPr sz="2000" b="1"/>
            </a:lvl2pPr>
            <a:lvl3pPr marL="914400" indent="0" rtl="0">
              <a:buFont typeface="Calibri"/>
              <a:buNone/>
              <a:defRPr sz="1800" b="1"/>
            </a:lvl3pPr>
            <a:lvl4pPr marL="1371600" indent="0" rtl="0">
              <a:buFont typeface="Calibri"/>
              <a:buNone/>
              <a:defRPr sz="1600" b="1"/>
            </a:lvl4pPr>
            <a:lvl5pPr marL="1828800" indent="0" rtl="0">
              <a:buFont typeface="Calibri"/>
              <a:buNone/>
              <a:defRPr sz="1600" b="1"/>
            </a:lvl5pPr>
            <a:lvl6pPr marL="2286000" indent="0" rtl="0">
              <a:buFont typeface="Calibri"/>
              <a:buNone/>
              <a:defRPr sz="1600" b="1"/>
            </a:lvl6pPr>
            <a:lvl7pPr marL="2743200" indent="0" rtl="0">
              <a:buFont typeface="Calibri"/>
              <a:buNone/>
              <a:defRPr sz="1600" b="1"/>
            </a:lvl7pPr>
            <a:lvl8pPr marL="3200400" indent="0" rtl="0">
              <a:buFont typeface="Calibri"/>
              <a:buNone/>
              <a:defRPr sz="1600" b="1"/>
            </a:lvl8pPr>
            <a:lvl9pPr marL="3657600" indent="0" rtl="0"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Font typeface="Calibri"/>
              <a:buNone/>
              <a:defRPr sz="2400" b="1"/>
            </a:lvl1pPr>
            <a:lvl2pPr marL="457200" indent="0" rtl="0">
              <a:buFont typeface="Calibri"/>
              <a:buNone/>
              <a:defRPr sz="2000" b="1"/>
            </a:lvl2pPr>
            <a:lvl3pPr marL="914400" indent="0" rtl="0">
              <a:buFont typeface="Calibri"/>
              <a:buNone/>
              <a:defRPr sz="1800" b="1"/>
            </a:lvl3pPr>
            <a:lvl4pPr marL="1371600" indent="0" rtl="0">
              <a:buFont typeface="Calibri"/>
              <a:buNone/>
              <a:defRPr sz="1600" b="1"/>
            </a:lvl4pPr>
            <a:lvl5pPr marL="1828800" indent="0" rtl="0">
              <a:buFont typeface="Calibri"/>
              <a:buNone/>
              <a:defRPr sz="1600" b="1"/>
            </a:lvl5pPr>
            <a:lvl6pPr marL="2286000" indent="0" rtl="0">
              <a:buFont typeface="Calibri"/>
              <a:buNone/>
              <a:defRPr sz="1600" b="1"/>
            </a:lvl6pPr>
            <a:lvl7pPr marL="2743200" indent="0" rtl="0">
              <a:buFont typeface="Calibri"/>
              <a:buNone/>
              <a:defRPr sz="1600" b="1"/>
            </a:lvl7pPr>
            <a:lvl8pPr marL="3200400" indent="0" rtl="0">
              <a:buFont typeface="Calibri"/>
              <a:buNone/>
              <a:defRPr sz="1600" b="1"/>
            </a:lvl8pPr>
            <a:lvl9pPr marL="3657600" indent="0" rtl="0"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1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1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1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8069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Tx" type="objTx">
  <p:cSld name="objTx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r" rtl="0">
              <a:defRPr sz="2000" b="1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3200"/>
            </a:lvl1pPr>
            <a:lvl2pPr rtl="0">
              <a:defRPr sz="2800"/>
            </a:lvl2pPr>
            <a:lvl3pPr rtl="0">
              <a:defRPr sz="2400"/>
            </a:lvl3pPr>
            <a:lvl4pPr rtl="0">
              <a:defRPr sz="2000"/>
            </a:lvl4pPr>
            <a:lvl5pPr rtl="0">
              <a:defRPr sz="2000"/>
            </a:lvl5pPr>
            <a:lvl6pPr rtl="0">
              <a:defRPr sz="2000"/>
            </a:lvl6pPr>
            <a:lvl7pPr rtl="0">
              <a:defRPr sz="2000"/>
            </a:lvl7pPr>
            <a:lvl8pPr rtl="0">
              <a:defRPr sz="2000"/>
            </a:lvl8pPr>
            <a:lvl9pPr rtl="0">
              <a:defRPr sz="20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Font typeface="Calibri"/>
              <a:buNone/>
              <a:defRPr sz="1400"/>
            </a:lvl1pPr>
            <a:lvl2pPr marL="457200" indent="0" rtl="0">
              <a:buFont typeface="Calibri"/>
              <a:buNone/>
              <a:defRPr sz="1200"/>
            </a:lvl2pPr>
            <a:lvl3pPr marL="914400" indent="0" rtl="0">
              <a:buFont typeface="Calibri"/>
              <a:buNone/>
              <a:defRPr sz="1000"/>
            </a:lvl3pPr>
            <a:lvl4pPr marL="1371600" indent="0" rtl="0">
              <a:buFont typeface="Calibri"/>
              <a:buNone/>
              <a:defRPr sz="900"/>
            </a:lvl4pPr>
            <a:lvl5pPr marL="1828800" indent="0" rtl="0">
              <a:buFont typeface="Calibri"/>
              <a:buNone/>
              <a:defRPr sz="900"/>
            </a:lvl5pPr>
            <a:lvl6pPr marL="2286000" indent="0" rtl="0">
              <a:buFont typeface="Calibri"/>
              <a:buNone/>
              <a:defRPr sz="900"/>
            </a:lvl6pPr>
            <a:lvl7pPr marL="2743200" indent="0" rtl="0">
              <a:buFont typeface="Calibri"/>
              <a:buNone/>
              <a:defRPr sz="900"/>
            </a:lvl7pPr>
            <a:lvl8pPr marL="3200400" indent="0" rtl="0">
              <a:buFont typeface="Calibri"/>
              <a:buNone/>
              <a:defRPr sz="900"/>
            </a:lvl8pPr>
            <a:lvl9pPr marL="3657600" indent="0" rtl="0"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1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1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1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8703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x" type="picTx">
  <p:cSld name="picTx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r" rtl="0">
              <a:defRPr sz="2000" b="1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1">
              <a:buClr>
                <a:srgbClr val="888888"/>
              </a:buClr>
              <a:buFont typeface="Calibri"/>
              <a:buNone/>
              <a:defRPr sz="3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r" rtl="1">
              <a:buClr>
                <a:schemeClr val="dk1"/>
              </a:buClr>
              <a:buFont typeface="Calibri"/>
              <a:buNone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r" rtl="1">
              <a:buClr>
                <a:schemeClr val="dk1"/>
              </a:buClr>
              <a:buFont typeface="Calibri"/>
              <a:buNone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r" rtl="1"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r" rtl="1"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r" rtl="1"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r" rtl="1"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r" rtl="1"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r" rtl="1"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Font typeface="Calibri"/>
              <a:buNone/>
              <a:defRPr sz="1400"/>
            </a:lvl1pPr>
            <a:lvl2pPr marL="457200" indent="0" rtl="0">
              <a:buFont typeface="Calibri"/>
              <a:buNone/>
              <a:defRPr sz="1200"/>
            </a:lvl2pPr>
            <a:lvl3pPr marL="914400" indent="0" rtl="0">
              <a:buFont typeface="Calibri"/>
              <a:buNone/>
              <a:defRPr sz="1000"/>
            </a:lvl3pPr>
            <a:lvl4pPr marL="1371600" indent="0" rtl="0">
              <a:buFont typeface="Calibri"/>
              <a:buNone/>
              <a:defRPr sz="900"/>
            </a:lvl4pPr>
            <a:lvl5pPr marL="1828800" indent="0" rtl="0">
              <a:buFont typeface="Calibri"/>
              <a:buNone/>
              <a:defRPr sz="900"/>
            </a:lvl5pPr>
            <a:lvl6pPr marL="2286000" indent="0" rtl="0">
              <a:buFont typeface="Calibri"/>
              <a:buNone/>
              <a:defRPr sz="900"/>
            </a:lvl6pPr>
            <a:lvl7pPr marL="2743200" indent="0" rtl="0">
              <a:buFont typeface="Calibri"/>
              <a:buNone/>
              <a:defRPr sz="900"/>
            </a:lvl7pPr>
            <a:lvl8pPr marL="3200400" indent="0" rtl="0">
              <a:buFont typeface="Calibri"/>
              <a:buNone/>
              <a:defRPr sz="900"/>
            </a:lvl8pPr>
            <a:lvl9pPr marL="3657600" indent="0" rtl="0"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1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1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1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0109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Tx" type="vertTx">
  <p:cSld name="vertTx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1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r" rtl="1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77800" algn="r" rtl="1">
              <a:spcBef>
                <a:spcPts val="56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36525" algn="r" rtl="1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52400" algn="r" rtl="1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52400" algn="r" rtl="1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52400" algn="r" rtl="1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52400" algn="r" rtl="1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52400" algn="r" rtl="1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52400" algn="r" rtl="1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1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1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1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2106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TitleAndTx" type="vertTitleAndTx">
  <p:cSld name="vertTitleAndTx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1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r" rtl="1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77800" algn="r" rtl="1">
              <a:spcBef>
                <a:spcPts val="56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36525" algn="r" rtl="1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52400" algn="r" rtl="1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52400" algn="r" rtl="1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52400" algn="r" rtl="1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52400" algn="r" rtl="1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52400" algn="r" rtl="1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52400" algn="r" rtl="1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1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1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1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7952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" type="obj">
  <p:cSld name="obj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1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r" rtl="1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77800" algn="r" rtl="1">
              <a:spcBef>
                <a:spcPts val="56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36525" algn="r" rtl="1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52400" algn="r" rtl="1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52400" algn="r" rtl="1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52400" algn="r" rtl="1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52400" algn="r" rtl="1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52400" algn="r" rtl="1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52400" algn="r" rtl="1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1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1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1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Head" type="secHead">
  <p:cSld name="secHead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r" rtl="0">
              <a:defRPr sz="4000" b="1" cap="small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Clr>
                <a:srgbClr val="888888"/>
              </a:buClr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marL="457200" indent="0" rtl="0">
              <a:buClr>
                <a:srgbClr val="888888"/>
              </a:buClr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marL="914400" indent="0" rtl="0"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marL="1371600" indent="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marL="1828800" indent="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marL="2286000" indent="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marL="2743200" indent="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marL="3200400" indent="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marL="3657600" indent="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1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1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1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Obj" type="twoObj">
  <p:cSld name="twoObj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1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1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1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1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TxTwoObj" type="twoTxTwoObj">
  <p:cSld name="twoTxTwoObj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Font typeface="Calibri"/>
              <a:buNone/>
              <a:defRPr sz="2400" b="1"/>
            </a:lvl1pPr>
            <a:lvl2pPr marL="457200" indent="0" rtl="0">
              <a:buFont typeface="Calibri"/>
              <a:buNone/>
              <a:defRPr sz="2000" b="1"/>
            </a:lvl2pPr>
            <a:lvl3pPr marL="914400" indent="0" rtl="0">
              <a:buFont typeface="Calibri"/>
              <a:buNone/>
              <a:defRPr sz="1800" b="1"/>
            </a:lvl3pPr>
            <a:lvl4pPr marL="1371600" indent="0" rtl="0">
              <a:buFont typeface="Calibri"/>
              <a:buNone/>
              <a:defRPr sz="1600" b="1"/>
            </a:lvl4pPr>
            <a:lvl5pPr marL="1828800" indent="0" rtl="0">
              <a:buFont typeface="Calibri"/>
              <a:buNone/>
              <a:defRPr sz="1600" b="1"/>
            </a:lvl5pPr>
            <a:lvl6pPr marL="2286000" indent="0" rtl="0">
              <a:buFont typeface="Calibri"/>
              <a:buNone/>
              <a:defRPr sz="1600" b="1"/>
            </a:lvl6pPr>
            <a:lvl7pPr marL="2743200" indent="0" rtl="0">
              <a:buFont typeface="Calibri"/>
              <a:buNone/>
              <a:defRPr sz="1600" b="1"/>
            </a:lvl7pPr>
            <a:lvl8pPr marL="3200400" indent="0" rtl="0">
              <a:buFont typeface="Calibri"/>
              <a:buNone/>
              <a:defRPr sz="1600" b="1"/>
            </a:lvl8pPr>
            <a:lvl9pPr marL="3657600" indent="0" rtl="0"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Font typeface="Calibri"/>
              <a:buNone/>
              <a:defRPr sz="2400" b="1"/>
            </a:lvl1pPr>
            <a:lvl2pPr marL="457200" indent="0" rtl="0">
              <a:buFont typeface="Calibri"/>
              <a:buNone/>
              <a:defRPr sz="2000" b="1"/>
            </a:lvl2pPr>
            <a:lvl3pPr marL="914400" indent="0" rtl="0">
              <a:buFont typeface="Calibri"/>
              <a:buNone/>
              <a:defRPr sz="1800" b="1"/>
            </a:lvl3pPr>
            <a:lvl4pPr marL="1371600" indent="0" rtl="0">
              <a:buFont typeface="Calibri"/>
              <a:buNone/>
              <a:defRPr sz="1600" b="1"/>
            </a:lvl4pPr>
            <a:lvl5pPr marL="1828800" indent="0" rtl="0">
              <a:buFont typeface="Calibri"/>
              <a:buNone/>
              <a:defRPr sz="1600" b="1"/>
            </a:lvl5pPr>
            <a:lvl6pPr marL="2286000" indent="0" rtl="0">
              <a:buFont typeface="Calibri"/>
              <a:buNone/>
              <a:defRPr sz="1600" b="1"/>
            </a:lvl6pPr>
            <a:lvl7pPr marL="2743200" indent="0" rtl="0">
              <a:buFont typeface="Calibri"/>
              <a:buNone/>
              <a:defRPr sz="1600" b="1"/>
            </a:lvl7pPr>
            <a:lvl8pPr marL="3200400" indent="0" rtl="0">
              <a:buFont typeface="Calibri"/>
              <a:buNone/>
              <a:defRPr sz="1600" b="1"/>
            </a:lvl8pPr>
            <a:lvl9pPr marL="3657600" indent="0" rtl="0"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1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1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1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1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1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1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1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Tx" type="objTx">
  <p:cSld name="objTx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r" rtl="0">
              <a:defRPr sz="2000" b="1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3200"/>
            </a:lvl1pPr>
            <a:lvl2pPr rtl="0">
              <a:defRPr sz="2800"/>
            </a:lvl2pPr>
            <a:lvl3pPr rtl="0">
              <a:defRPr sz="2400"/>
            </a:lvl3pPr>
            <a:lvl4pPr rtl="0">
              <a:defRPr sz="2000"/>
            </a:lvl4pPr>
            <a:lvl5pPr rtl="0">
              <a:defRPr sz="2000"/>
            </a:lvl5pPr>
            <a:lvl6pPr rtl="0">
              <a:defRPr sz="2000"/>
            </a:lvl6pPr>
            <a:lvl7pPr rtl="0">
              <a:defRPr sz="2000"/>
            </a:lvl7pPr>
            <a:lvl8pPr rtl="0">
              <a:defRPr sz="2000"/>
            </a:lvl8pPr>
            <a:lvl9pPr rtl="0">
              <a:defRPr sz="20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Font typeface="Calibri"/>
              <a:buNone/>
              <a:defRPr sz="1400"/>
            </a:lvl1pPr>
            <a:lvl2pPr marL="457200" indent="0" rtl="0">
              <a:buFont typeface="Calibri"/>
              <a:buNone/>
              <a:defRPr sz="1200"/>
            </a:lvl2pPr>
            <a:lvl3pPr marL="914400" indent="0" rtl="0">
              <a:buFont typeface="Calibri"/>
              <a:buNone/>
              <a:defRPr sz="1000"/>
            </a:lvl3pPr>
            <a:lvl4pPr marL="1371600" indent="0" rtl="0">
              <a:buFont typeface="Calibri"/>
              <a:buNone/>
              <a:defRPr sz="900"/>
            </a:lvl4pPr>
            <a:lvl5pPr marL="1828800" indent="0" rtl="0">
              <a:buFont typeface="Calibri"/>
              <a:buNone/>
              <a:defRPr sz="900"/>
            </a:lvl5pPr>
            <a:lvl6pPr marL="2286000" indent="0" rtl="0">
              <a:buFont typeface="Calibri"/>
              <a:buNone/>
              <a:defRPr sz="900"/>
            </a:lvl6pPr>
            <a:lvl7pPr marL="2743200" indent="0" rtl="0">
              <a:buFont typeface="Calibri"/>
              <a:buNone/>
              <a:defRPr sz="900"/>
            </a:lvl7pPr>
            <a:lvl8pPr marL="3200400" indent="0" rtl="0">
              <a:buFont typeface="Calibri"/>
              <a:buNone/>
              <a:defRPr sz="900"/>
            </a:lvl8pPr>
            <a:lvl9pPr marL="3657600" indent="0" rtl="0"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1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1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1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x" type="picTx">
  <p:cSld name="picTx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r" rtl="0">
              <a:defRPr sz="2000" b="1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1">
              <a:buClr>
                <a:srgbClr val="888888"/>
              </a:buClr>
              <a:buFont typeface="Calibri"/>
              <a:buNone/>
              <a:defRPr sz="3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r" rtl="1">
              <a:buClr>
                <a:schemeClr val="dk1"/>
              </a:buClr>
              <a:buFont typeface="Calibri"/>
              <a:buNone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r" rtl="1">
              <a:buClr>
                <a:schemeClr val="dk1"/>
              </a:buClr>
              <a:buFont typeface="Calibri"/>
              <a:buNone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r" rtl="1"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r" rtl="1"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r" rtl="1"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r" rtl="1"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r" rtl="1"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r" rtl="1"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Font typeface="Calibri"/>
              <a:buNone/>
              <a:defRPr sz="1400"/>
            </a:lvl1pPr>
            <a:lvl2pPr marL="457200" indent="0" rtl="0">
              <a:buFont typeface="Calibri"/>
              <a:buNone/>
              <a:defRPr sz="1200"/>
            </a:lvl2pPr>
            <a:lvl3pPr marL="914400" indent="0" rtl="0">
              <a:buFont typeface="Calibri"/>
              <a:buNone/>
              <a:defRPr sz="1000"/>
            </a:lvl3pPr>
            <a:lvl4pPr marL="1371600" indent="0" rtl="0">
              <a:buFont typeface="Calibri"/>
              <a:buNone/>
              <a:defRPr sz="900"/>
            </a:lvl4pPr>
            <a:lvl5pPr marL="1828800" indent="0" rtl="0">
              <a:buFont typeface="Calibri"/>
              <a:buNone/>
              <a:defRPr sz="900"/>
            </a:lvl5pPr>
            <a:lvl6pPr marL="2286000" indent="0" rtl="0">
              <a:buFont typeface="Calibri"/>
              <a:buNone/>
              <a:defRPr sz="900"/>
            </a:lvl6pPr>
            <a:lvl7pPr marL="2743200" indent="0" rtl="0">
              <a:buFont typeface="Calibri"/>
              <a:buNone/>
              <a:defRPr sz="900"/>
            </a:lvl7pPr>
            <a:lvl8pPr marL="3200400" indent="0" rtl="0">
              <a:buFont typeface="Calibri"/>
              <a:buNone/>
              <a:defRPr sz="900"/>
            </a:lvl8pPr>
            <a:lvl9pPr marL="3657600" indent="0" rtl="0"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1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1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1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Tx" type="vertTx">
  <p:cSld name="vertTx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1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r" rtl="1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77800" algn="r" rtl="1">
              <a:spcBef>
                <a:spcPts val="56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36525" algn="r" rtl="1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52400" algn="r" rtl="1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52400" algn="r" rtl="1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52400" algn="r" rtl="1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52400" algn="r" rtl="1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52400" algn="r" rtl="1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52400" algn="r" rtl="1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1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1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1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theme" Target="../theme/theme2.xml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1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222250" algn="r" rtl="1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indent="-177800" algn="r" rtl="1">
              <a:spcBef>
                <a:spcPts val="560"/>
              </a:spcBef>
              <a:buClr>
                <a:schemeClr val="dk1"/>
              </a:buClr>
              <a:buFont typeface="Arial"/>
              <a:buChar char="•"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indent="-136525" algn="r" rtl="1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indent="-152400" algn="r" rtl="1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indent="-152400" algn="r" rtl="1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indent="-152400" algn="r" rtl="1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indent="-152400" algn="r" rtl="1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indent="-152400" algn="r" rtl="1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indent="-152400" algn="r" rtl="1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" name="Shape 7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1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1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1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1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222250" algn="r" rtl="1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indent="-177800" algn="r" rtl="1">
              <a:spcBef>
                <a:spcPts val="560"/>
              </a:spcBef>
              <a:buClr>
                <a:schemeClr val="dk1"/>
              </a:buClr>
              <a:buFont typeface="Arial"/>
              <a:buChar char="•"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indent="-136525" algn="r" rtl="1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indent="-152400" algn="r" rtl="1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indent="-152400" algn="r" rtl="1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indent="-152400" algn="r" rtl="1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indent="-152400" algn="r" rtl="1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indent="-152400" algn="r" rtl="1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indent="-152400" algn="r" rtl="1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1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1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1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r" rtl="1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241401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6" r:id="rId2"/>
    <p:sldLayoutId id="2147483677" r:id="rId3"/>
    <p:sldLayoutId id="2147483680" r:id="rId4"/>
    <p:sldLayoutId id="2147483681" r:id="rId5"/>
    <p:sldLayoutId id="2147483682" r:id="rId6"/>
    <p:sldLayoutId id="2147483683" r:id="rId7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eg"/><Relationship Id="rId3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gi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9.png"/><Relationship Id="rId9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7" Type="http://schemas.openxmlformats.org/officeDocument/2006/relationships/image" Target="../media/image56.png"/><Relationship Id="rId8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upload.wikimedia.org/wikipedia/commons/e/e7/Las_Vegas_8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Shape 80"/>
          <p:cNvSpPr txBox="1">
            <a:spLocks noGrp="1"/>
          </p:cNvSpPr>
          <p:nvPr>
            <p:ph type="ctrTitle"/>
          </p:nvPr>
        </p:nvSpPr>
        <p:spPr>
          <a:xfrm>
            <a:off x="0" y="8476"/>
            <a:ext cx="9144000" cy="68495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9600" b="1" i="0" u="none" strike="noStrike" spc="5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/>
                <a:ea typeface="Calibri"/>
                <a:cs typeface="Calibri"/>
                <a:sym typeface="Calibri"/>
              </a:rPr>
              <a:t>WELCOME </a:t>
            </a:r>
            <a:br>
              <a:rPr lang="en-US" sz="9600" b="1" i="0" u="none" strike="noStrike" spc="5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/>
                <a:ea typeface="Calibri"/>
                <a:cs typeface="Calibri"/>
                <a:sym typeface="Calibri"/>
              </a:rPr>
            </a:br>
            <a:r>
              <a:rPr lang="en-US" sz="6600" b="1" i="0" u="none" strike="noStrike" spc="5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6600" b="1" i="0" u="none" strike="noStrike" spc="5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/>
                <a:ea typeface="Calibri"/>
                <a:cs typeface="Calibri"/>
                <a:sym typeface="Calibri"/>
              </a:rPr>
            </a:br>
            <a:r>
              <a:rPr lang="en-US" sz="11500" b="1" i="0" u="none" strike="noStrike" spc="5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/>
                <a:ea typeface="Calibri"/>
                <a:cs typeface="Calibri"/>
                <a:sym typeface="Calibri"/>
              </a:rPr>
              <a:t>CVPR 2016   </a:t>
            </a:r>
            <a:r>
              <a:rPr lang="en-US" sz="8800" b="1" i="0" u="none" strike="noStrike" spc="5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8800" b="1" i="0" u="none" strike="noStrike" spc="5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/>
                <a:ea typeface="Calibri"/>
                <a:cs typeface="Calibri"/>
                <a:sym typeface="Calibri"/>
              </a:rPr>
            </a:br>
            <a:r>
              <a:rPr lang="en-US" sz="8800" i="0" u="none" strike="noStrike" spc="5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8800" i="0" u="none" strike="noStrike" spc="5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/>
                <a:ea typeface="Calibri"/>
                <a:cs typeface="Calibri"/>
                <a:sym typeface="Calibri"/>
              </a:rPr>
            </a:br>
            <a:r>
              <a:rPr lang="en-US" sz="8800" b="1" i="0" u="none" strike="noStrike" spc="5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/>
                <a:ea typeface="Calibri"/>
                <a:cs typeface="Calibri"/>
                <a:sym typeface="Calibri"/>
              </a:rPr>
              <a:t>LAS-VEGAS</a:t>
            </a:r>
            <a:endParaRPr lang="en-US" sz="8800" b="1" i="0" u="none" strike="noStrike" spc="50" baseline="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sym typeface="Calibri"/>
            </a:endParaRPr>
          </a:p>
        </p:txBody>
      </p:sp>
      <p:sp>
        <p:nvSpPr>
          <p:cNvPr id="2" name="AutoShape 8" descr="data:image/jpeg;base64,/9j/4AAQSkZJRgABAQAAAQABAAD/2wCEAAkGBhQSERUUExQWFRQWGBcaGBgYGRobGxgfHR0dGh8aHyEdHCYfHBojHBcaIS8gIycpLCwtGB8xNTAqNSYrLCkBCQoKDgwOGg8PGiokHyUyKTIsNCw0LCosLCoqLCwvLCw0LSwsLCwvLCwsLCwsLCwsLCwsLCwsLCwsLCwsLCwsLP/AABEIAMEBBQMBIgACEQEDEQH/xAAcAAACAgMBAQAAAAAAAAAAAAAFBgMEAAIHAQj/xABGEAACAQIEAwYDBAgEBAUFAAABAhEDIQAEEjEFQVEGEyJhcYEykaFCscHRBxQjM1Ji4fAVcoLxNJKishYkRFPCJXOU1OL/xAAbAQACAwEBAQAAAAAAAAAAAAADBAECBQAGB//EADMRAAICAQMCAggGAgMBAAAAAAECABEDBBIhMUETIhQyUWFxgbHwM0KRocHRI+EFcvFD/9oADAMBAAIRAxEAPwDia+sYMpl00DxWtfmfQYrUOF6gLn5YJcSzw7lcuoEIZPhEzzvz9MALbiAJdRXJjHS7M5irTpslCq66RpC0yYG/LnfGVOw/Ej8OUqxHNIP1Iwt5Lt9n8uAtLN11VQAF1llAHIBpAHkMGMv+mTig/wDVE+tOifvp4r4Kg3CeLxUu/wDgviy3GWqemmY+/G78B4mqkNlKs3uKT9LbCLG+Ix+mniYI/bqfWlS/BBixkP0q8YzVQUqNQtUadKU6VOTAk/ZnaTvyxG1fZ9JIJPeLPHslmAn7am6wZ8S6fLmJwuqCDax5Y6D2j4txZl7vPNXRX+w/hVwDvCgAgGN8L1PhA9cR4gTiX8PcIDYsd/uxJRrQb7R8sHP8EnbFLifBmpqGF7x6f3GIGRW4nbGXkQXmcwGi0RiNKpGxI9Di4ztHP549yylg0k+WChhUqRZkKcRqDao//MfzxayWfJaHOonYm/t+X9cGuFZSl+oZirU0F0bSuqNV9IED3J9sVclXoMIamkmIIH3/AFwu2Qc+XpDKhFcz1SAQQPljzNFtMAmbkH0v9QfuxYz9EI2oWQn5HBPs/k0zD92WEm4JNhG/WPzIwAPQ3dpZ1598UhxWr/H9F/LHn6+55/Qflhkbs7SD6Qoa9yCefvjTiXAadNoCW9T+eL+Piuq+k7wnq7+sqZrtnmqmXTLsy90ihVARQY33AkmbzgO+bYgC1vLHUH/Rllxly37TvO5oVRDWiohJtc2dWHywg0eHqwJ07GLMfzxZHxliAORKFWABuCDXOOk/oKo68+zH7FGoR6kqn/zwk1eGpyVvYyeeOs/oG4PoNeoQwaEXxCCATq/+G/lg24HiUZWXrOygY9xmMw3FJmFPiVH9aqa3MZalOn+c829OQ9+uGDieZVEOowsXPl098cn7bdvNQKIdNMchacLZslcCFRLlrtX20ABp0bKLSOeOXcW42STBJOIcznXqkmSq29TPT8/vwc4T2PVr1HFOi17x3p9jt7/LCTuqcvGkxk9Iq5jhVZyQo1mJOmTAge+5idt4nE3DuB1V+NPAuowwVTJFt7m4FueHzi/EMnl8uaWVHjOk+LxMY/iYGY5xtva+FuqCP2oJNIBfEx8T9IEeENEiehN4nEDUMy8ChNLT6VCQx6yhwXKMj03jdqwA5AhYne243xaydQ3VHGqo4DaeeogQJ5AWGIuGVzUp1mKlkpjZWC6dcDVMHVtEee87RZXNigxq2LASl5CkiBIFpAJ9MQ6sxN9ZcqpB29Jd4dRQvV0irUuJFMkad943Jg/LGYM9lM4mVpFmYM9UjXJ5qNUAjeBUg+YOMwFyAa5geR0Airw7RToGs5JEEKAfibkPnhe74sSxNzc4rEE2xvSbGuuPbZ9sxHfdQE3NAHE2X4cWPhZSehOk/XfGoONy2JsygMuVOC1ALq8+SyPpitRqVaLBhrpuLhhqVgfI43y2bZDIg+TAEfX8MGaPHaLCKtEe11+RNvrgdke+F3qfdN8h24RqenN061d5nWtYIfk1J/pA8rnFyh2uyHPK5n/8mn/+uMe5XI0KolKNJh5RI9RMj5csLXFxRSq4VJANtJIGw8+s44bGNbZe2Au495TjuRdlVctmPEwAJzCc+f7jF7tFk8u1ArSWprJiHqqQIghrUQT9obiIHXHKspxN6Th6bFGBkEcj/thjp/pIz4j9vqH81Ki3/dTP1xBxGSMtzE4NqxW4jwhqZXTMMDbzHt54P8I/SW51DNFORVkyeVcjrIIQRttffF+jxbLZ2oiLWJczpVMgqE2v+5Yk2GBbHU8Qu5TwYj1aJFFlYEHUIaLQdxYb2H1xS/UDo1ggiY5z92Ou53syWosoo12mI/8AK112IPOnHLrhP452dNOmYp1EMwe8R0HO4LKAdo98SuQjrI2gxPpkg7i3I7HDb2XrqprVIUAZeqBEfE0KJ6G5IPWPTCfpv1ODmRqgZarAGsvTsTA0jVzPOSLeWCZOknGLuGa9B6tA1KDsGQk+EkTyggc4Ij+uAD52ux8TsxHUgkYeOxB7vKtmD4QMxSSJBgs1OPuMT1OFfiGUU1Gan8NmtN95AHI2+ZwuCASCJcCzQl3/AMfcRAUCoYSmKQHdUz4BED4LmwvvgAOJVk1GPiMmU5/K2Na2ZXnTK+p//nGZDKGq4Asp+vkMFFL5iJDKOgMlynE6rtZUPUlbDfofPHeP0MIxy9Z251AojbwoDb3fCt2X/RLXrBTUH6vR/mHjb0Xl6tHocdGyOWyXCzoGqn3gHjcsRUKzadg51WAAnkDGJQEsHIoQWR+Nt3Gbvhq0yNUTE3jrHTEefzq0qbO0wo5CSfIYo8Y4rTyyLXqABdmYlVZQQT9oib7qL32OOS9uO36cQq06NDV3QcBHi7MTp1KJE7wJI5+mD5Mmwe+Cx4jkPHzk3bLtz3792jAA9TCr5sYt0+7Cxw7svVzTF1GumCQatQRTj+VSNRcXvfl8Jx7lczlsq1Q1kbMmlElgQrO0jZoLKNJ8Tbz8IG8HGv0hZjMoAjGkkQVU+ZsDvERtGMxzkJ8o+ZjGF8bjjtDz1uH8PFy1fMDmR4h6clHrf1wrdo+1FWqxCNFPlAgm15O+89MCaHDqtepTpUxqqVG0qBuSfPl64s8R4JVy7PQrrpq0yNSzqsQCDIJBkERjlwKtOxs++MB+do4lbh+XDSX+BYnmbmNpvzwWzeh8sqqummHEgG5hQBJ8p6czz2F1qxpU2VXHUjcMdrQIOkE3Ngdrm5NMw1RO6YhmWk9WsSTIbVAWCIGkFRp6lusYvkU+t7JoYCo8h6kfWZwZUZKlJSqKVUM7Lqiw1vMQAIMddUA74gTIUadJq+pmQ6lphhBYAwWv1uLCBe84HCiZDtJDnSqEnxxyhfs6gB7Y0zeaNZu7mFRYQD4ZHIeUScXKG+vHeB8Qd/kJ7lczqBldXiMHleCQPn9fTGYK9m3FOkVqLYtqWSBvY85+zjMCyZAGIAhMZO0XAHavhi5fNVaVPVoRgBqMn4Qd4HXAlFJIi5OGv9IbBc/mOpZbf6EM4VqNUowYGCMaWMkqJ5/KAHIEYsl2WZ6PeFgOi7nFVeCVSpYLYEg+3MT/AHbE/Ce0BZ9LwoIgRMT53ny98HclXmVUhVXlMyTe31mcLO7oeZdUVukUhlH06tDaesGMaafLDnSqM1EhADIYqGgczItPP78Rdk+yVOvUZcy7KwBfwkSwUpzYHkxPnAjHDN1Jk+jm6EHcSoKgo0goFRkUs0AEDSCfPed+h64q57KU+7BX4jsP78sdB7R9iaIylavTRhWVNTFizalVlV4uFUaZIsZCna2Oc5DPjXpIBLmCTyG1v75DFg24WITYFJX2ynlOGGpMcsTHhhSpEahpZiB5T9cWa+eFNtKGwJP0/wBvlglwGpFPvXpGqpqKGAiWVSC1MSDdhIxLOwFyUxKTXsipVB35bTHvHrjWnTlhO2G3i3D6ZypdABZWCaQWGttRv/LJF7xA8zT7N8EFc16baVdKNRgzTCmmUc/DMkotRRv8WLrlBFyrYSGo/GBcvWYGzEeh/LHuYzznwuzMN7sSPWDiyeHsGIsgiZaQOQ5A8zinnssVG4b+ZdUel1GLKQxlGUqJ5TrrNwT6GPwOLVfOIyhUTSZksTJPqAMUuH5bW0csS1VVJ9SAAbjzNtscyi67yVdgL7Q7wXtBVFGpk1K909RKvw+IMhBkGx5DecGuJZMajaIketyQfkcJXDsqWYSSJHX2n0wd4T2grUq37Kpdlkl1RwQth8YMDzEWwvmSzwYbE1CyJDxCiCpHPl5f746v+imnw3L5Klm8xUoLXLMv7SosoQxUQpjSSPFMEgGZjFvtJx4UOGLXbKUGNUQDoy7UySOtOpJSzHUt7ctxwWoSSWhVkkwDYSdhJmMWxDjmUzsT0n1Fxv8ASrw/LeHvhVcfYow/zYHQPQtOFA/pZzOcYrlEpUAASDUdS7QRMFoQGDOm5gG+OM8FyzmtR8Mh6gCglYYgi3iMReL2vhmbPUVr1UaqgfQwJKqyT4YVCCApERK7AH3tld7pZfDhQ4zkJFgjg/13l3tHQDAV87mzmKjBWSgGVjZobUVJULAtBvO1jgKnHEUjTl6YqIJpsCdIEHdWkNE6hteOmB3Eqq06pBdahBA1KZUmOR5jlOKrZiQSDPhWPL+4xyO4HFfoPrVywerS/jGPLrryBarnELa2C5c+KpaLkkyFMkgCRb5Us1Qy6hTQaow7qmautYC1SfEAVHw9J+ZwNYUzTOknWqy0ixvFvO+Lo7Ts+RXJgUwiVNchIdiTzbmBMW5R0wLaTZ56ylqgAUAdfnB+araaoZWMKAZEgj0PqcMv6gz8KfOtWmqczofUxao4KJpF528Tb7emFjilQEoAFEIBIWJuzS3U+KJ6ADljStxAqndgnSSrMvKQCAfWGPzwXbYAqD3ckx0y+Xy75Gme8qd+5PeyF0BQ5ARPDMkAHfSOcRahlEUU6lQspNRtLBbyAQxMzzMDpY4FNxIfqq0okmDMmF3IEDdiSfQR1td4Xw92ywLQElvcg7QCCem956A4Wy8CzxzNbS+sCTfF/f6ywJb9sYUmm4TSL06Y8BfzaWMGRJxrkaCaSaa+NwUXn3Scyx27x4MkbCeuPcxTDVNNZ+8sFUjwztCgCwQEmwjfyxpWqItEoDdZ1ECAGmAsxcQNpO2KFiRtWSUBO4wWcrWqMTSUuoi8HGYmy9ZmRTUrFBsgjUY92EDpjMF3EccfvF2oni/2kv6Tl/8AqDnqlI/9AH4YU8Mn6QcyXzkt8XdUZ9dAJ9N8LeHcYpAJk5fXMwY6Rw2o1LKUvCXZlaqREg6rCRB/lFr3E2GObqMdepcMWplso4qxFCk0APyEHUQsQGnnAgE7YDqBYAMNpzRNQNnKxD5ZQgpmowEKN1lV2JgSS3LlGGDJUqnfJpa61IZx4SAzQRO0QRsZveMD+M8NjNZKGDEALYkkFTq8UqIJDgxiZs6dLkEXWo1t/hMSRuBHMzLe+FCoA+/bH8ZYnj2/xHanlwtVkZ6TtWHduNaHwmVKmXBY6VO0GWEgxjg1bKHL5qpTb46TtT91Yr+GOt92oqAozltcmTFi19gJBJYdJJ2xzLtVWDZuu4NzUafXVB+g+uCYMgawIHNiZaYwHWqS7RtLR88M/B+IMtBVERqJggGSZ/v5YVGEMfU4aOyVFnaFixBvykgcwZvy8/PBdStpI0XOQj4xo4ll9FEWmQittBBXVp67Hfr0xBlaQp5jvFUMK1OqrAyLldQNv5liP5jgnx6ooAXSSGY6YkifhHi5Ewx2M+W+POBcPfvXSrDCnpKFJGrxQQQQSOVoE3xnLumg6cBojdqOM99VZ6SGjTKJqRuoABi0AGAYxX4vwup+qUK6g9ywCsSftlqnKZjTSBmIw+cV7E5etTr1T3q1BTqFQWAuiHTbSSRYTfA/J5E1uCPTEF0V2AAkzRfvPWO7dhjQxlQFriv6mZl3WQef/Yj08lVorTqQTTqAGQDp3I0kkWaVPrivWyTtLx4ZvHLHR+wzDOZGrk6/hamIUsPsMfA1/wD26kezKMJ+RZqNR6VQaSGKsp5FTBHzEeeCM5Fkdf4lcCK7BHNA/sZrlaqE06cAAMJaBvsBO+kDf18sE892eBz60aTrpNEkNeCKdMswG8mEt7YiXh1B6oAJ0vCqBMg6lne20gSd+mOk8D7O5OnXpPTqVDUUMaYcpMlSChAi2mDAncG+FXyBaruDHStkq1WD+wihx4ZitQpZVBKKzIFVRumsFiYLbEDlIjcjCbxXgbUXKjUwgttsupgCfVVDf6sdpzWcqd7QoL8KM5JYNfx6F0m406SAdrqZ5YXO1HB3qqz0wTGnWkE07gsCSD00iPW4wHFqTjIU1ULqcIz7sgH/AJOVVNQABmItMxeTb5/XGmsQPrhv7QZLMNoo1KIQBU0kNPhWFJAm+x95wnPT0sVO4MfLGljcOLmTkXwzxJDUE+X44nynxQNmFh5/3OIFybEBtLaSSA0GCRuAdifLG6UyJIJtzxY1VS2MNe4jiS1HCtcweeKreFpGNa3XriPFlWoJ3uwBLlGqXIBkmfaOQ+/HtVzeY+WMytQU3BJ1eHltJG3tjTN1wT4b9TEYpXm4HEKKCXfMI5ChqA5ASSd9IsJ+4fIYJDjFGUBDaFUyAQGJuBJiIkyYGAFPPAJoEgbnzb59Lf74jyOcC1AzDUBMraDIiLj+vSDfA2w7jZjCaoIqhesO5JNbpMAMWYDmdzqtytzN8VK9JkhAPE3igxz2n+aOu2CXZqq71qxDqCqFtRG0WtttNuQxSoVNFMvJLMRE8+U+tzgN0xHwjRfcP1hLg/CaxU91RNZrd4dIYKeSibWHT8sZiWjxKplhFOoUDRIVtz1PnffyxmA2W5qC2H3Ra7S54VszUYbTpHmF8IPqQAcDJxk42pU5MY1QABUyGNm5ZyWX+0bdPzx1/sNml/w9EeTBcLEAwzFgJYEMDriCD5Y5CVbUEiSYAjz2x1vK5buaC0gsnTA6SbH3VV+uEdZm8MCo9o8PiEwzmFpVVSNWugwZQQoAs40iOUEc7QuAVXg7w4Uhho0gzJkhV6bCT7DBRKdiYgtAF+o0D03J9BihTQim7BlMgAW5EiRvvCgx/NfoM1sxYbpr4MJAq5HxTiq0BUfc0lvAtO6AnzJAj16Y5K9bUSWMlpk9T1w7dtuD1u571Kpej4S6aQug2E2swBgSbi2BXZv9HmZzqa1KU0PwtUaNXKwAJiedtsOaRsWPFv3Dnj/UQ1wyNk8Ojx93Ft9/lho7LBqY7/SSqeVrzHl1+XlijxfsbmMtWSkyhzUaKZQ6g5keEc5uLEDfDnlTTXJZempAqFiri+xQlW81YVQQfMjBdRlBQFOQfpA6ddjMX4qG+E5FMygqioUQzpR0UhY8pOokyb2E2iMT5Ts6q06rB9bVFCnSZEKwaxvcxzmJi8YCcHyLsmnWy6ZVlk6Z2lgOg2b58sMnCFNGgadQBe7NRt1ug8QNr3E3In5YyVdhloN3mj6RvxbT7JRo8DDk/GF1MSNSibCQQJJkAg7fFixwHsu1BatNoFN3qGkNWo6XQ0zqgbxHyOJuCI8oWMzTUFiS7TpeTF5khJvMqs3MgdxrN1KS6tdQCXjUCtlFiRPw6mG/Q4azZWTIFvrAY1xspvgyvwTse+TqCqa6Mqgq4SRIIuBO5mDMW0g4McQ7AZfM1O+YOtRgpYqYkqALqbGQt4AO+BNLjraQCEaYEqkmYk3mSNhfli9ls/mtRRypYgkEEaYH2NQmSOfO/LCOR9R627+LjjYsSjaP3lCp2Wy9Cp3zU6jUSCWQQ+knoQQ4UEA3674HfqqtU15Y1tGpDTBSSHE2BU3ElT7e+Cr1sxSVCGSrqMEAzE9Z5cpH9cGMv+xmpSZFdoDIq+FjuWXmD85nBPSWK+Y8yXwKp3gX/uEcjSr6HqMxKObUmVTpYWNjeTsYjrPPFHOU61IVNIAfSG0mRdrWIXYSBBtAxFmM8UUNoqrV1fDeOV1A8yCD58tsRZHtEe+YPJSPtFobm0XEjz8gcKF3skiGxodpbgiLnFcrVrVCpmnpgENAYSYAVogg3v8ATnhU452ZBqHufisQuoMSSdpmNtt8dYy1UZo1ABCKvxgGZ3WDNnG8ncT1nFDO8Pm1Maq9SG0grKAEDfVYG3i3AJBjDeDVFK2ivvvAPpceQEMeZzfLZjN0dCNII8CrDMV+yQF2nfbnPXA3jvEgzssGJ+KApMbSI3w25/hT02dGX9oCIYVPEu9xLAQfe9puMAsl2Or5isZBpr8WtlJB520zeLx6Y0sWVCd7UIpkXOieGO/0i0YNsVyMXauQKSX8IkwebQYkA39zir33i1D1GNJTfSY7A3zPVHigdce1ki2N8j8RONcyvixM6vLciONcbEY1JxMpGLsVnlWvUWo0CrSdZPWxHzg+5GKFOkdYvIB69JjA2m5UgixBke2J6FbS2o+f1H9cCbH5iw7xjHlAAUy5xDM62EchB9rTjMUalQG98ZiVUAVLNmJMhGGngfYjN1l1U6DEETqaFBFogsRPqLYYOBfo+q5ZzXqCk4WNJYrE9QG3PTDYeK1FXvGDmb6rweXpvbGXqv8AkSvGEX75caN19cGJnBuEpQctmGCVgDpWQdPIm0g87i3nvizne1aIWbUHAFlU+e3SCYkzy52GGalR7w94aBLT+8ZSxAP2RIsJ+7FzjObTMUu6rrTNPaygf6haZHW0YQOqV3vICYyCUXaoqIHBe2eZrNoCUt7sQ3xN4VnxbRIsNgcMx1Maa1aiAkGe6RiByE6nkm3libhfY/KUqUU2qNUYh9UgQwkAaYiIO1vXBzJ8Cp0gGchn81k/JrR6YjUajGxpBQjmlyLjW3J3QRlHQa6dSHX4Y5EGPiU+ux6YvvxVaQ8EIAIAQBABtsIG2PMxwiiZIQio+zKxAtb4TI/3xUp9nq6OrM9NwPsKCW8viXT0MfU4RKA87uP5myMmJ6YzzK8Wp1Ko1KH7syL7Egrq6agCY9cBuK9l2pwQ7VqDBESoB46ekQqsBzEb7HytgrnFaqQoLTqJchbra/LcwBfy6YO0KxooNKFBuWIOoj1OCJmOIcXXsgdZpUyVxzEzL0c2LLUQ8pLsp9xBPtgxksmClZDXQu9Jlv4VQsjKJM3ksTPlgrWrlwQiCtUJsHEzyMztY74AZvsMrVVqhUotTPipqxdWvupJ8HtbbDGHKhHiMQPv76TLfSNjNDmF81xGglOqafxyys1JCx1MDEkDaSDvgge4zihXPIjSdiCoBE7jkQcDuGU6lCy0+8VgGqIYLKYuYPxKQAbT7zaaj2eo1QXpCsigE/s2Ur/lGoEzzCgGJtG2KZnbKw4IrpXMr4e0G5Sp9gaOXOv9ZO8jUAxjbTYwfUjpixmGVwi0Xllq6CT4t6diRYc9rAR5YGcSy1Fqa6dZUsoLFncwSASOR+QGLxoLSR1QELTqUCokyJAZvEbmdYv5YhCchvIb/aWIYnbUHnh9OqwQVTSq0yy6RpYAhwPFfeLQPreZ6TGk8tUpsgXXqkhgJtNOPD7GBzIwG49ne7zFRTqAckBmJRXDGdXWb3a+0CMa8JrLWchlAVB4TAkTzB0wAQekQGLAicPeFY83I+X1nWVHDfKGOON+rLTdCWZ4pc9OklnlhNzAYAmbek4rCqDVRqlRXiAFHhhmsOcaZkXOJ8zUr5WKFNVMg6Gn4h/HTBsjDUAymCu4lbik+VXNU1q0nLupVXD+F1frIGkiQJLTyNzEdkx7j5uPf99IPHlOEWvIPaGstnVoGoCvhFgBJgmOSmZuRJxJkRT7o1z+9V2CAlpQEQQRMG/Uch0xR4jV1lkA06yQSJA3tcXhpAnofkPymW1KQHKqtvECC0c7+RH9d8K5dOigshNxrFqXfjKOP6jFWoFEpOW1Goys7gDUQ7WBBkHTI53jawx5SYqzZclRAqanYaVhiRYXtcDcC4nbAfNVWNNU7xfCPCDP5W5fPHvabjAbS0XkA9L2I9CL36YEm+wPbDkoehg7N9l6dYOtUrFIkqRaQ5kgEGJHnMWgdETiHAe4ZWaXpsSJgrG4E9DN/THS89WNREYMEy1KAunxN4SP4oA23j88a5ugmYqeNNbv4l1MViBN0jSxYwN+Y5Ye0+qdDRNj2RfU6QZF31z7ZzHJ5BiUIRv2k6LWJmIB+ftinnqZWoVJkgkEjYwdx5Yc1y7CoKautIotY6ZDR8ULa0yzXH2flgZx7huiiDpUwFl4uzNDfICR8sayZ7YCZWTTAIaPSLNQ4jxu2NQMNiZ0w42FPGqnEyMTjjOnpIxmIy18e4ipE7xmcj3z+JzCgyq7n05YzhvAVpOWL6mIgCNMdeZvizm6wPimG5Hn6eeLGV/dqdy25PLaB9cfP/HfbV8T3rsyr7vZI6+X8MISHJjeBgVnuDVTYMKjrcgws2mxJhj6wcG6n8Q38ueKC5rWxPP78diysD04imbH4uPn/ck4Rw+qMvq8NKo1yHMG/oCRFrRibO5wgBXEwNwRfzmN8UhmiW0kj4gBpkkzbSF3kf3vivneKq/7JAzEkQYAboQN7+/tbDHhszWIj6Hk6KIwZHL0nUEJLcmZvy9OXTGuc4WJtUYSbhIPsD/TArK8TKzSpqVNlCqZ23kydVvPFxqNRFkrJi8sNvQHzxHINGU/yYxSwmlBFJRWLKd4JDG0XaQvS+nA9ckQ2kEMu5ltr7EbMOdjzxrlM2aRLTNgQBMgAbExHn5efLMtnzUNR+7CwDBF5vte0xOCAsee8sqahUL9vfNaXD+7cmmHZeernHLUAAJ/s88YXITUCASQCNiZ+70OJMhxg1AVCswJgaZsSCbxv/XkMe5BVQ6BM3LNqAj5Awo6DFSqkc9YZdYSu5pG+eppBqajMagkAQDHqT5mJ+uCtEgKKlODTN007eZtcSZkb2PMRgRn8oKysth4TDzMHkSQNptAGx2ws9ieOVcs70qphC5DoT8B/wDcX8QPiHnGNDR7VBM7LjbN6vX2ffeOfG1UpqIW4IKmIuOotq8RNvW04XM1mG/V6zNeXQg+W4nzuBHkcH81k31rVAqVRUVrBk0U4KldMkKBuym5LBZLDCnxfOkMya0CgguFHhQ6k3mQoBqQZ20HDL6cA7l7wGDU9Ub75jhR4miSj3CfagcxPXocLXaLjDVDCsACGVSJg3B8zeDIHSLjcbns2XzNSl8OpUQHkQaazfyDE2N/mcWMpwcZkOTKoH00WETAEFjvZrDTbbqTgWPTBX3A8wOTKln7+Mj4Dmaqjus4i1KVmpHWC1IrcSJBFphrETBsRpv5quixS0klySlTUTrPUP1XYg7RcYWOMdmswlQRVpOSIRJ0s9+h57C043o5x6KJRe5V2dlCGVkadzyE9PtemC58RfknntVycGZVPSx74yZWsaZQ1UUMQAO6K1NTC3wE6iLna+IuIcR/XK7UELB0QtqI0m0CIJ1fauOW94wAqmhmah0M4CTfUqAm0TPPykm2POF8WqLm1Y0gIBQOdULY31CzeGRed8Lejn1vzAH75ly5PQUPrB+nM1W006bsyEyBFiLHmLb89/lg2/CKyZfvKukuZ8IfUwAEFWEaQwOowJ2G18Wv8ZQVCRpdzNghGo73C3MRv5X5YpnOatTVQERmBmTYrINtJlTznp02KMjGvKAJQpX5uYG4ZnCgAbxISbEmDaNgQRO/y88OmQorTfvmYvY929/F4oAg7GV+h3jCxS7OF64HxJdhpYQecEmIHOfMjDBxFGqVQKA1LTpBQoBm4BLdBbQDPMt73ybGO5Yf0jIF2GUa2TTLuQxDM4lakAydgBaRPOZvaAcUO0nDyP2EA618HiUDVyIMxE3BnY+sbfqJqBhWVliNLMYjY+EAbR7HC/xDJ1txUDikBeYIBJNgTMWm2L4R5rv+pTNmDLVf3A3GeAVMs2l94EjoeY6WPQ9DzxBTZO6ggSSTPMbD8T8sFs/mKjosnWtl1EmAYBKidon0O+F1lMxzxr4yzDzdZkZAMbeUfrNQMTkQLcsbU6cXO+IqjYL1i0jJxmLv+HFQpcEaxKjy6++MxMifQFWnR+ygPmd/bpinWzwpMFYwj7HoR/v8pwMqZkgkTHlijnytZqVGYLOCSNwADPvjwGPDZ83Se+CHoeRHGmCYIv0I/PFLKcJIqM7sFQs2lQLlZtJO3y6Yno5ylQTSFEAWEm35nzOKx4ypuxJ8hv8A0wFA3O3vF/MtjoDBvHeAy5rUGKvzUsAGjaDaDFvPyxZ4ZwtVSWOsxLCSqHa1oZ/cgeWK+fzuuLRGK9bi6KoSmxaB4gdgfLqPyxo4mylOvSGUEqE7Q3SKq0hadNdvCgS3QQJOJqVSahYVNSEQFjne+/0jC/8AtK0MAW+g9B/TE3D82VrFGEALEyDBBMjnf8sUdNws/ODyYQekKJlO+dgrsi7OOYjcnoP6Yo0KRZZCudLBbtAm5EAQbRf1GDOe4kgpaREczzwo5zPamkGNGw6D+98XxOD0E7GWIow3mdWWpqVIKmZUXCz1POSb+1zyp/4pI3gYpf4gawNOQJUgHcCxufIb+2LGVydFB3fgrVGmCzHTvaItMRa+5vi3ghhZ4Mzc2jd38nSSHMVys00Zk5kRv5SZPPacW8r2dSP1iqQakABCZUdCw+0wva423xWrcapoBTQzAAIBOlW56ethF/by0zXG5gaoA87f1xFMh2gRbdkxf4+8L5bjtTvHg0xSplVIiAYWWt05e4wEy/EUo1arAtUqOS8ERAYm5uZHOPTkcQaHUCxC1KoliIBvrYDr4EI98Aq+XrNVFdRFKo9SmKv2VYaQuoCWCgot4vcCTbGnp8bFSCZVnCnmT8arJ3wqiwqHxAbTuCByPp0mLzglxHtHVOWWPDUptOsfaEReLEwd+huOeFLN1QwFRyVVQCUUcz6/Y9RbaNiCvD2Ip6obSwJExpaLzBYtHzvuRgvhlEF8kRLUOrZSU4Ep8T4g9eoKpJ1BQo23UWiNjJnYc7Yiy3GqyEHWeRncKQNN5BtBi+21rYnrU1RiFUBiZ0l1Knb4YIcDe09fIY2q5CAAVNNy5kvMREEAgAHlZh5A4PxVGB3+yb8Q44sFSksGnUGOwJYdDN+Yvc3mR5lsxqUftFhwQUINmubRAg2vM4H5vJIYAN1AOxAYTsJglfkR/LtikudIIWwE208uQgQPPHDGrDiOYtWwI38j7++YWOXFIkrVMspEgDmbgwWtaZ88R/rb0kKQtVWJgkggTyuYxbWusAZdhTNVSjTqIAMc5Mk+g5e1RezbrV7tSKjRJt4VvERpLEzyg+m8UFH1ppPjDAFR8x7DIhxmqdKBWUIFBC2A/vzwydm+MPTL/tAJQyukuykXJIEQoBmZAMjCzSeGKEEg7xO/KSTa4iT54ykjjU2wBCllJF9940k2NsSUQ9oDwiGrdz/Euf4kf2knUSw0sDvMyCLiBH1xUrcKqMZYgalkKrjUQb9CB6GDio+TjxhmMGRIiYO5v1tEcr9MX6NWnVpsWqN3kiVO7nqSNl9B8uZQgBsRd0J6dINyndpspaf4yCB6CAJ9cbVuGVKzGooVFIAXV4S0bkAA28zGJ8/m41M0sikkKTYs8SPJbXAubm2+Buc4wWUnvCWe7k8o2QeU/h0wcBrsRQgdHMF1iZIxvkKBerTQGCzKJ6SQOeI6Y3OLGVq6HVwLqQR7XwxdRao18eyvePsTE3EYzFTimeIKgMBad159bn6YzFZxnVOLhKqNcA/ZPMHHPaFdkqq5uwMWHsQMNvFA1BoqqVjmQYMdDzxL2Xq0qaa9ILt4jPmZj0GPHYT6PjNiwZ7oDi15lOvnQQJMT1kffiulcdd8NGayr5lDFFqiMeSmB6Hr6YVcnwJqWYanDFtxqEQv92nEY9pQkipByBjXEvZZdTgEEXkfhIO48sZxThCIC4A1qQWUAaWHp1vhio8EhPESo3DAAx/1fhiOjkNMsWkDbkT998B8fabUyFcE3BtDh1epSBB7ktMz4JG1lUTsIvgNxdauVpxpsxANQXB56f5due8YblgLI95Mk/2BgXxvMCrRqKbJpNvMCQfWR9MFxalt/I8snk8RbyWdbMRpJ0zBIBJBAkjSJJMAn0B2g49GU1vppaiTtMX8yALfMxho7OdnFSj+0EzcoDAWYJEi+owJg8sZxTgiCk/ck0na4UbNHIzJHlB9cM+k4Q+1ekoGC2O/7RK4Vwut3rB2UIsanBlee3WRf39sH89oZtNJHeoZ1O6yzHqAdlg+WBnAK1Q1QimC1ySJ0AbsB15e4w6Zl0RTUVr2F5LMf4ieZjrbaBaxs2Wml1JxhV6/7iZxXhRp01dQQ5JVl3BIut7gNy0z58jjXhWVcFHqCPFsSCbAm8bbfXF/inaDu1hSC+tWc8jp+FT1iSZ6nF7OZxawFawlCxjlIEA2iQOeCFz5bEytXiLN4l9JUqZvUuomYNVrm1yFFuVtY+eIeH54DLpTOxBJH+YlvnJ+mIK5ikTy0iflrb/qc/LC1X4uImfTBGxF1Cj23MrMwEb8n2fU0Zoin3tIyNZTuyJUlSWWAsEsVC9RMmzXnc+KlH/y1Oi38QKSJvddYupaIJj2ggclynaHMU1EF+7VpBGwne/Kfrhmq9pXKLWoVly7LJdN+8MERztsIiCZNoGGWxN+YyiZVXoJbbgdViKmkU9e4CKe5j7QHIkAEX0rM8hhhyvYGiTqqVXYRC6QoHMhiSDqJ1bkkeuFLLdslqan1MKk+MMbnqdvEJ9D5DfGcH4utEV1So4UhnVdRKpq5KsgLYmw6+QwAhxYPE7cjG6hLjXYstrGVSowB8YbSdRBiVsNMXNiBEWBaMIme4F3Dw/eAgeJWUGD1kNdJ52nz3w78M4uajl6NQLWCES0HXEwCI2nSJBtAtjB2op1gyPTLspYsGaTMxqpkAR5R0uTg65GXkfOUYK1VxErh+XqDSwUwTKmwBI5qTz/ALvi+1WpSqrUqIx3EkHT7x5jbDRl+J94q0qY0k+BRALG4AuNiFvMiDPScbZivVPdrqfQzLTXxErMgSdXxG3MMPITbt4Y9IQeJi8qsR9P0ixT4sFLhVXQ0HTM3jeDPnHSTibhddXpkPCxKx4RYizSZCzBExPg8ycS9ouytVB3nchBEkIdSnzWZIEe34hMrlmE+GZ0SeQkSJMwu4+eCImNgakvr9QjAMAfeB1m68NV6Tw7BlY+HSWsecg2FlmQNhgZl+zuYca1X0lgLdd8M1fs9mUB8G45FSSI9fpvivw3MGjClWJY6QpmQZsOV7jliGd0B2EGNJkx5+qlT+0FVeztYUdZnWWgKp5CxY9RMAX5HC9n8pUptFRSp9Ix0/jfGBQ7sCCWOw+ytPUk7bvUZ/ZB1wocczPfSIi9us4vhz5NwDAUZXJpkyIWDeYRbonE04yvlWpmGBBgHEU4ePPImVZXgy/mc+pi0H2xmB+YHiOMxAxrUscrT6izwXM02SohdGEEEbeYPUdeWNv/AA/ljSCiiigeUH5i/vOF49r6gMTCzzCkn6YKUuNlxyMzjze0kTXDFeAYcqVCoCqaYjYG0fLlitVpPUs4Q7wwO344VEbM5iSaFXSLAxE+k3I88XMhmnpEBwy+TDFQAfK06tpsQnX4PrWO/Mjy8I+sxgGuSqMVAIdWJCuplLdTyiOf1wldq+3Vdq1SnSbu6YJQhftecnqMMP6KOK95QfLsxGltawev9cc+gXZYhMetZWqNuX4KqgS6u0bcvafyxQzdCm0isgMEeGI2vy5Yt8c8KmovhZCC3Rl/Mb4GVKorvT0sF8J1E7ADn574UzaYKLTgw+HMzsdx+cuJWVuir0HLAviudsTsEH05n8cW+ILl8sA75hSOhEE+gk4prxKnVgggodttsJ+C2PlhH8W1zaxd7LdncyzPXcikj6gAwOohjqnTY9N4wV4lweolNirawNwRBPpe58sHqeeVoXkOZ388Ae0HEW1GDbl6dMHOd82W6E5TkTgxAz+88sH8vSIyopjd1E+QbxH5K30xSbI1a1RgtOaZglrWneOfXF3MsVLSI0yINo8vlbGu72APnAuu87TIM7U/8sF+04n01sWPtBwqjhLVawFJGKTHhUmw3YkD+4wZPFXSsHIBWQtNfPYsfPaPwnDke1ehQATPl/dsGfUZMFbVu/fMUaRtS5C9pS4B2c7wSfBS8t29Plv/AL4Y89wLLPQal3VJFI5KoaeoYCQ3n85vgflc/UIAEEm53sD1tvfbBCtwxmy9SrJYqNhtAIJbrsCIxkZTqcuTddAdKj3oq4Vpx1ipnOwFAoDTrOrgEjUFYehIAPLrbARMvQVDLy86STJBG9oPwxA2NxucdEyPC2VFqOLOJUz12+l8QV+yOWrVRUFJdIkEIdAY6ftBYm9+U3vhrBrHUnHlJPsiOfSgi8dRFzEJRC0/iqbaNT6gYGx8QMrEeQwNoZDMhg4purLMEqQD6wJ5/L6dZzPZhBBQaFJBfRaYi22xUQYj8cVh2LogL4nBDFgQReQPi5HblH34bGrCi6ivoz9LiY2cQOXjTU3ABESVYECN4BmYB8rYi7Q5ouq0QTAUEx/ENj5Xk/LF3tDw2nlz4lVmZyyvpjbzmSb+l8ChxVUYOwB+G8TsfP3Hv6YtjYNTLK5HKkq3WNXCO0rpRpZauwhgNLnwltydQNkglQJ3ttfCxm8+1NyjBCA8xAgmdvQwLCxAxBSrvXLAPYfxHlMAbEnf64rNmyUKteDIYXYW87mL+fLpgyrzIXMGXbXwj92fylcU/wBqy90SNAYEkSJgENBQbCSZuLQSRnGMgaOap1CFZSBpIsVKrGqN7STzk+eDHZ/tfl6tNKcqCISDAboOkgxYkdBE2wJ7bcVmrpIXQACIBDKZvBPp054BTDJ0qP6dA3eDuP8AEClZXEaYinEWWANxz8OBXDMx3uaTUAV8WqYMKAWJv5DDXwrhdJ4p5gBwUKmREEMNJBBlTE7eeF3gPCF72oablhUc0U6gFpN+oRbn+bBV20T3kW18Sh2j7O1mC5gIdL+gA5gCT02/phWdCDBEHoeWOr9vuO06TU8vp8KrqMGImwtzsCdx8WOe8ZogtKXB252w3hyMKVhx2i+fGptx1k3CeGoylqi6pNhMRHP3Mj/Tj3BLLkaFNLxIRA6iOR/m6+uPMbaYRtEwHytuMtVu0T1amlRo84vbcj8hh84N2syuTRaeseLeoxJLHmT0HlyxxrJZkgggwesmce5vMF4+WPONpASAOBN5dQasz6LpcdVwCGkMJBHOemB2ZqtmFeipBaCATyI2M8r45F2ZRmzNEFjp1qJJMTyHpjqGXyuUyWupWzhLu0tJAvvpVQCQL9ThTIuw7RGcZ38xF7c9knyjUWYo3eKQSs/Eu5M7yD0Hw7Yh7HcU7jMAnYgg/fi7237T066KlNKgXWCHqm5PkNwI64RMzmW1FVa4MQBvG58hhvFjbIlHiDfajWTO45jthlO6IqTVciDTTxf8xFh6E4S63bmrmqgp0Eo5amCQNKg1DG8Wt64UMlxt0SmiQNbgtF2aTf0FsW+B1Bl6tTvXVLtaxZpv7Dy88cNMFBJ5MqdR0C8RifhiFWBkuwPiYyZ98HuwHDxmaKd4Dpol0bTEmCCoPMCGN/LCznc93goqkqapDeYQeI/Ow98Mn6Oc33WdzFHlUUOvqN/v+mAZcdrRjeDOw3UeY61+CZeICtTPIyfxkHCL2k4XVFVdIL0zI1KDPoRuMPmc4qhBB+vLC/S4wssWvpYifTnP4YRdFTzAcw+HVZLomxNOz3CP2YJUIxPgnn6ieYm/vgr+sqhK10sbCVUq3zkHAde0KrIImmbrDQV/p92In7ZU1hBUddTaZdQyrve3O1rc8DUG+IHLn3G2hHPcDytSkVQrTAEwBYe24PLwnC9W7DPSBeRbbvRYj11Sp+t98Mn+I0qiBdQbSVubp76hPt6XxcGaZUlYK80BJEeU7f5cd4xUS2LW5MfAPESaeZfLuQtJ2vJgEneJmw6x6HpdvpcbXT+ztqIV1PIkRJ8owLzPGsvpNRlEqbqTBvYEW56eXnhezHGSQWRYNQnSovE7T/MfoME2l+kDqtZ4h3HrGfiObNWmqh4CpbQSIIsJJBge3kRiLgXGk1ilJHii8RO8A6QSPXrgXlOMAgIxGmAhYc4uY8hefXGlbKZe9SmjagZDDwgEc9vrjq7NO0+dCpV/lOhHJBadRTeLg9AZ+7C9xzPinpRZsoJvi2vGmNFf2bmaZJI07b2lpIwr5zi4OYLBQwlQrRtbz57+l8cRaEATsR3ZK6xe7WVqlV6dNUZ3YsQoBLW6AXi+/lhbSvXp1ggR+8PhCFPFflpIv8sdSynGqVSCaiBhI3Ba/QTzgfLFPM1VTMCoygsAQrEXCneJ6/iepxGDWHGNhToD+svn0JyPuuv6ibxXg2apDW1Jgpv4SG089kJIAvflgNkx3tQIWChtyb+e3PHW/wBZFRbXIuPT8MJXHuBKKnfUgQ/NV5k/aiNxzjf72NNrt52uKPaJZ9FsG5DcHjIBGI71isARpEMB/qt19Rizm+JMXC01uIIYxJteZt53wIzjsIgyfK2B65pgQHkjmJifKcPrjZ+SYl4jDiNGa44wFM2mfFBEDf8A3xZ7PZRhSBpglkVnJX7LOLmx5AUwQL3bnhPrZrVAACgcgAB62tPnjfJ8SeidVNypMqYO4NiD1EYOibSCBCDOeQe8m7RVa9es9V0chjY6eQEDbawGLvZzhzE0+8lVU6heG3mx+zHXHh4rO30x7T4jpVo3YR7fmb4Ppv8AKSHFVBajIyUQZdq92HbuwEUmbWk9d8eYH3P99cZjXBoUJkmybMBUMuY1R4b+2IntBG53xPWzigwgIWLAn6nFJqhJk4yVBPJmsTXEaeDVSbKxUC/h+I++49sS8VpIoTqzrLE3tcyTgPwTNQw+WLXaJ9ZRQC2mC3uYAwts/wAkefIdgrpM4u5rsWQjRTG55nnHyx5k+F0y6apZmlyQbRyBxUzcayBoVE8IBMwecLzM9cT0M2+pu7XWYC6tgAPu3wTkChF+D1ntBkd2vpXWbIACI5ljsPTEORSpVCoKRZLmdtRNtTHnHTyx7lQKcd4wcCfCvw36nr6TiSpxZyqospTFhEgfPdvmMT8JwUtCnZ6gEq1S1TV3QCAnkOfoJtgtmc6aFejXX7Jg+h/s4WquWSmkU2Ls+lmJMKPEBsOc9cMHEGFSiSpBtII8umFcvUNGcB2tRjFxJcxVZKgSotNwPENP1k2MdcDG4lpdxpITdpiY2O5gnyGDNfi9PNZWmZNgJAYrDQAZgiet8LdSkiU1OgMQ1zAvzEk8vywi6joZDZGS6mma4rlSkIH1FSpJWeczGwO2KNTxQe6qk2MqhX0IJv740q8c8Ruqnqqg2Hy64pVu0TQdDE8tbm4Hl0Hpg+PCw6D9TEjkJh5uOPoNNvDUZdKqLkWI1Oeok25c8GMpxvQtQamllAHXUAIYDr1wmUD3aa2szXGr4m/mPReg9ziAcQdm8LEE8yYnHNpg3AkeIRD1XM6iztpRAZI5seh/hHliHN59dPhaSbs4n/lXAA0tMlztynn5nE1TMItGQZqH8dgPLqcFGECqlbuW8vxptSmQoWAoiQvW3PBRc5Ur1URqjsGKg7bc9thGAXBqZUqxAYEc/SbfLDNk6S02Z1p6V335neLWAP1PlgeYKDwIbG9Ry4pxPSmkcytMeU2n8PbCf2qqKpXTIIZ5GwInUL9Ln64hXigdy/2ZAX1W/wB+LXavh1SvKUoJWGCzdrGQOpI+7CuJPDcAxjDlpricOIHUT15dMFqfaJ3UK51C0EnxCOhP4zhbpIzGACTz/vlglQ4NVMQBfqYHz2540suPH+apu4sjOLqxGjJ8f7olkWxmxJke4sflizQ4ilVwdUXE9cLT8Mr0xeDaRBmfTriOhVbX4lYegInCLaVGsjrGWRGHSp0WvkMtUu1NHYbMRf36+84SO2nCaQUNSUKwYCBs0mNtgZ54vZbiNQEDQ8bkQSQOomPr88XKPFMsYJRWqtAYVIYgj7IBERJJnzwthXLp3DWSB7IhqNMpBUgc94m1ODvSpSXRtbBbXjnMkfdirV4SR0PWCfncYdu0OZU0VVVUKjowAAAEHa3K+LWczOXDgVKaRPwmIBjYeWHl1rbdxB5v9pmehENQI49s5m7MmLmRzEi+G3j+Ro1UIRAhH8IgA+1sJIQqBPmAfTGjpNSMgsCjFdXpyg5hcZpj8MmN4n2xmJuB8fCIUbRY21Ip39uv34zB21LqSAsXTTKyg7orNjzGYzFpEucN+L3GGPI/vq3qv3YzGYUzdTHV9RfnFgfvv9R+/Blv3D+p+/HuMxfL2gU7wc3xL/lwX/8ASt/mxmMxTJ1Ec0vqH4iBKm/y+/Duv7sf5fwxmMwPUeqJT/6mU+zO1X0GLmZ/4Vv8yf8AaMZjMJ5fX+YlMvf4mJtX4T64i/g9vvxmMxqLEB0hrtF++f0H3YpVNk9/+44zGYXT1B99pJ6mQ8T5Yho7L/mGMxmGE9QTowcO+FMMPEf3B9/vxmMxnaj8SETpAGV/d0f85/HDJS/eJ6U/uxmMwLN6wllgnhG9b/7lX7sbZT4hj3GYjN6zT22k/AT4CTZz92nq34YpDbGYzFFhz0hof8Of8mE0fvT/AJlxmMwxg/NMn/kPwR/2EY+PfusD+1n74f5W/DGYzAtL2+cQ1ff4D6y7lf8Ah19MKPE9/c48xmGNF+I3xgtd+EJTOMxmMxrzD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0" descr="data:image/jpeg;base64,/9j/4AAQSkZJRgABAQAAAQABAAD/2wCEAAkGBhQSERUUExQWFRQWGBcaGBgYGRobGxgfHR0dGh8aHyEdHCYfHBojHBcaIS8gIycpLCwtGB8xNTAqNSYrLCkBCQoKDgwOGg8PGiokHyUyKTIsNCw0LCosLCoqLCwvLCw0LSwsLCwvLCwsLCwsLCwsLCwsLCwsLCwsLCwsLCwsLP/AABEIAMEBBQMBIgACEQEDEQH/xAAcAAACAgMBAQAAAAAAAAAAAAAFBgMEAAIHAQj/xABGEAACAQIEAwYDBAgEBAUFAAABAhEDIQAEEjEFQVEGEyJhcYEykaFCscHRBxQjM1Ji4fAVcoLxNJKishYkRFPCJXOU1OL/xAAbAQACAwEBAQAAAAAAAAAAAAADBAECBQAGB//EADMRAAICAQMCAggGAgMBAAAAAAECABEDBBIhMUETIhQyUWFxgbHwM0KRocHRI+EFcvFD/9oADAMBAAIRAxEAPwDia+sYMpl00DxWtfmfQYrUOF6gLn5YJcSzw7lcuoEIZPhEzzvz9MALbiAJdRXJjHS7M5irTpslCq66RpC0yYG/LnfGVOw/Ej8OUqxHNIP1Iwt5Lt9n8uAtLN11VQAF1llAHIBpAHkMGMv+mTig/wDVE+tOifvp4r4Kg3CeLxUu/wDgviy3GWqemmY+/G78B4mqkNlKs3uKT9LbCLG+Ix+mniYI/bqfWlS/BBixkP0q8YzVQUqNQtUadKU6VOTAk/ZnaTvyxG1fZ9JIJPeLPHslmAn7am6wZ8S6fLmJwuqCDax5Y6D2j4txZl7vPNXRX+w/hVwDvCgAgGN8L1PhA9cR4gTiX8PcIDYsd/uxJRrQb7R8sHP8EnbFLifBmpqGF7x6f3GIGRW4nbGXkQXmcwGi0RiNKpGxI9Di4ztHP549yylg0k+WChhUqRZkKcRqDao//MfzxayWfJaHOonYm/t+X9cGuFZSl+oZirU0F0bSuqNV9IED3J9sVclXoMIamkmIIH3/AFwu2Qc+XpDKhFcz1SAQQPljzNFtMAmbkH0v9QfuxYz9EI2oWQn5HBPs/k0zD92WEm4JNhG/WPzIwAPQ3dpZ1598UhxWr/H9F/LHn6+55/Qflhkbs7SD6Qoa9yCefvjTiXAadNoCW9T+eL+Piuq+k7wnq7+sqZrtnmqmXTLsy90ihVARQY33AkmbzgO+bYgC1vLHUH/Rllxly37TvO5oVRDWiohJtc2dWHywg0eHqwJ07GLMfzxZHxliAORKFWABuCDXOOk/oKo68+zH7FGoR6kqn/zwk1eGpyVvYyeeOs/oG4PoNeoQwaEXxCCATq/+G/lg24HiUZWXrOygY9xmMw3FJmFPiVH9aqa3MZalOn+c829OQ9+uGDieZVEOowsXPl098cn7bdvNQKIdNMchacLZslcCFRLlrtX20ABp0bKLSOeOXcW42STBJOIcznXqkmSq29TPT8/vwc4T2PVr1HFOi17x3p9jt7/LCTuqcvGkxk9Iq5jhVZyQo1mJOmTAge+5idt4nE3DuB1V+NPAuowwVTJFt7m4FueHzi/EMnl8uaWVHjOk+LxMY/iYGY5xtva+FuqCP2oJNIBfEx8T9IEeENEiehN4nEDUMy8ChNLT6VCQx6yhwXKMj03jdqwA5AhYne243xaydQ3VHGqo4DaeeogQJ5AWGIuGVzUp1mKlkpjZWC6dcDVMHVtEee87RZXNigxq2LASl5CkiBIFpAJ9MQ6sxN9ZcqpB29Jd4dRQvV0irUuJFMkad943Jg/LGYM9lM4mVpFmYM9UjXJ5qNUAjeBUg+YOMwFyAa5geR0Airw7RToGs5JEEKAfibkPnhe74sSxNzc4rEE2xvSbGuuPbZ9sxHfdQE3NAHE2X4cWPhZSehOk/XfGoONy2JsygMuVOC1ALq8+SyPpitRqVaLBhrpuLhhqVgfI43y2bZDIg+TAEfX8MGaPHaLCKtEe11+RNvrgdke+F3qfdN8h24RqenN061d5nWtYIfk1J/pA8rnFyh2uyHPK5n/8mn/+uMe5XI0KolKNJh5RI9RMj5csLXFxRSq4VJANtJIGw8+s44bGNbZe2Au495TjuRdlVctmPEwAJzCc+f7jF7tFk8u1ArSWprJiHqqQIghrUQT9obiIHXHKspxN6Th6bFGBkEcj/thjp/pIz4j9vqH81Ki3/dTP1xBxGSMtzE4NqxW4jwhqZXTMMDbzHt54P8I/SW51DNFORVkyeVcjrIIQRttffF+jxbLZ2oiLWJczpVMgqE2v+5Yk2GBbHU8Qu5TwYj1aJFFlYEHUIaLQdxYb2H1xS/UDo1ggiY5z92Ou53syWosoo12mI/8AK112IPOnHLrhP452dNOmYp1EMwe8R0HO4LKAdo98SuQjrI2gxPpkg7i3I7HDb2XrqprVIUAZeqBEfE0KJ6G5IPWPTCfpv1ODmRqgZarAGsvTsTA0jVzPOSLeWCZOknGLuGa9B6tA1KDsGQk+EkTyggc4Ij+uAD52ux8TsxHUgkYeOxB7vKtmD4QMxSSJBgs1OPuMT1OFfiGUU1Gan8NmtN95AHI2+ZwuCASCJcCzQl3/AMfcRAUCoYSmKQHdUz4BED4LmwvvgAOJVk1GPiMmU5/K2Na2ZXnTK+p//nGZDKGq4Asp+vkMFFL5iJDKOgMlynE6rtZUPUlbDfofPHeP0MIxy9Z251AojbwoDb3fCt2X/RLXrBTUH6vR/mHjb0Xl6tHocdGyOWyXCzoGqn3gHjcsRUKzadg51WAAnkDGJQEsHIoQWR+Nt3Gbvhq0yNUTE3jrHTEefzq0qbO0wo5CSfIYo8Y4rTyyLXqABdmYlVZQQT9oib7qL32OOS9uO36cQq06NDV3QcBHi7MTp1KJE7wJI5+mD5Mmwe+Cx4jkPHzk3bLtz3792jAA9TCr5sYt0+7Cxw7svVzTF1GumCQatQRTj+VSNRcXvfl8Jx7lczlsq1Q1kbMmlElgQrO0jZoLKNJ8Tbz8IG8HGv0hZjMoAjGkkQVU+ZsDvERtGMxzkJ8o+ZjGF8bjjtDz1uH8PFy1fMDmR4h6clHrf1wrdo+1FWqxCNFPlAgm15O+89MCaHDqtepTpUxqqVG0qBuSfPl64s8R4JVy7PQrrpq0yNSzqsQCDIJBkERjlwKtOxs++MB+do4lbh+XDSX+BYnmbmNpvzwWzeh8sqqummHEgG5hQBJ8p6czz2F1qxpU2VXHUjcMdrQIOkE3Ngdrm5NMw1RO6YhmWk9WsSTIbVAWCIGkFRp6lusYvkU+t7JoYCo8h6kfWZwZUZKlJSqKVUM7Lqiw1vMQAIMddUA74gTIUadJq+pmQ6lphhBYAwWv1uLCBe84HCiZDtJDnSqEnxxyhfs6gB7Y0zeaNZu7mFRYQD4ZHIeUScXKG+vHeB8Qd/kJ7lczqBldXiMHleCQPn9fTGYK9m3FOkVqLYtqWSBvY85+zjMCyZAGIAhMZO0XAHavhi5fNVaVPVoRgBqMn4Qd4HXAlFJIi5OGv9IbBc/mOpZbf6EM4VqNUowYGCMaWMkqJ5/KAHIEYsl2WZ6PeFgOi7nFVeCVSpYLYEg+3MT/AHbE/Ce0BZ9LwoIgRMT53ny98HclXmVUhVXlMyTe31mcLO7oeZdUVukUhlH06tDaesGMaafLDnSqM1EhADIYqGgczItPP78Rdk+yVOvUZcy7KwBfwkSwUpzYHkxPnAjHDN1Jk+jm6EHcSoKgo0goFRkUs0AEDSCfPed+h64q57KU+7BX4jsP78sdB7R9iaIylavTRhWVNTFizalVlV4uFUaZIsZCna2Oc5DPjXpIBLmCTyG1v75DFg24WITYFJX2ynlOGGpMcsTHhhSpEahpZiB5T9cWa+eFNtKGwJP0/wBvlglwGpFPvXpGqpqKGAiWVSC1MSDdhIxLOwFyUxKTXsipVB35bTHvHrjWnTlhO2G3i3D6ZypdABZWCaQWGttRv/LJF7xA8zT7N8EFc16baVdKNRgzTCmmUc/DMkotRRv8WLrlBFyrYSGo/GBcvWYGzEeh/LHuYzznwuzMN7sSPWDiyeHsGIsgiZaQOQ5A8zinnssVG4b+ZdUel1GLKQxlGUqJ5TrrNwT6GPwOLVfOIyhUTSZksTJPqAMUuH5bW0csS1VVJ9SAAbjzNtscyi67yVdgL7Q7wXtBVFGpk1K909RKvw+IMhBkGx5DecGuJZMajaIketyQfkcJXDsqWYSSJHX2n0wd4T2grUq37Kpdlkl1RwQth8YMDzEWwvmSzwYbE1CyJDxCiCpHPl5f746v+imnw3L5Klm8xUoLXLMv7SosoQxUQpjSSPFMEgGZjFvtJx4UOGLXbKUGNUQDoy7UySOtOpJSzHUt7ctxwWoSSWhVkkwDYSdhJmMWxDjmUzsT0n1Fxv8ASrw/LeHvhVcfYow/zYHQPQtOFA/pZzOcYrlEpUAASDUdS7QRMFoQGDOm5gG+OM8FyzmtR8Mh6gCglYYgi3iMReL2vhmbPUVr1UaqgfQwJKqyT4YVCCApERK7AH3tld7pZfDhQ4zkJFgjg/13l3tHQDAV87mzmKjBWSgGVjZobUVJULAtBvO1jgKnHEUjTl6YqIJpsCdIEHdWkNE6hteOmB3Eqq06pBdahBA1KZUmOR5jlOKrZiQSDPhWPL+4xyO4HFfoPrVywerS/jGPLrryBarnELa2C5c+KpaLkkyFMkgCRb5Us1Qy6hTQaow7qmautYC1SfEAVHw9J+ZwNYUzTOknWqy0ixvFvO+Lo7Ts+RXJgUwiVNchIdiTzbmBMW5R0wLaTZ56ylqgAUAdfnB+araaoZWMKAZEgj0PqcMv6gz8KfOtWmqczofUxao4KJpF528Tb7emFjilQEoAFEIBIWJuzS3U+KJ6ADljStxAqndgnSSrMvKQCAfWGPzwXbYAqD3ckx0y+Xy75Gme8qd+5PeyF0BQ5ARPDMkAHfSOcRahlEUU6lQspNRtLBbyAQxMzzMDpY4FNxIfqq0okmDMmF3IEDdiSfQR1td4Xw92ywLQElvcg7QCCem956A4Wy8CzxzNbS+sCTfF/f6ywJb9sYUmm4TSL06Y8BfzaWMGRJxrkaCaSaa+NwUXn3Scyx27x4MkbCeuPcxTDVNNZ+8sFUjwztCgCwQEmwjfyxpWqItEoDdZ1ECAGmAsxcQNpO2KFiRtWSUBO4wWcrWqMTSUuoi8HGYmy9ZmRTUrFBsgjUY92EDpjMF3EccfvF2oni/2kv6Tl/8AqDnqlI/9AH4YU8Mn6QcyXzkt8XdUZ9dAJ9N8LeHcYpAJk5fXMwY6Rw2o1LKUvCXZlaqREg6rCRB/lFr3E2GObqMdepcMWplso4qxFCk0APyEHUQsQGnnAgE7YDqBYAMNpzRNQNnKxD5ZQgpmowEKN1lV2JgSS3LlGGDJUqnfJpa61IZx4SAzQRO0QRsZveMD+M8NjNZKGDEALYkkFTq8UqIJDgxiZs6dLkEXWo1t/hMSRuBHMzLe+FCoA+/bH8ZYnj2/xHanlwtVkZ6TtWHduNaHwmVKmXBY6VO0GWEgxjg1bKHL5qpTb46TtT91Yr+GOt92oqAozltcmTFi19gJBJYdJJ2xzLtVWDZuu4NzUafXVB+g+uCYMgawIHNiZaYwHWqS7RtLR88M/B+IMtBVERqJggGSZ/v5YVGEMfU4aOyVFnaFixBvykgcwZvy8/PBdStpI0XOQj4xo4ll9FEWmQittBBXVp67Hfr0xBlaQp5jvFUMK1OqrAyLldQNv5liP5jgnx6ooAXSSGY6YkifhHi5Ewx2M+W+POBcPfvXSrDCnpKFJGrxQQQQSOVoE3xnLumg6cBojdqOM99VZ6SGjTKJqRuoABi0AGAYxX4vwup+qUK6g9ywCsSftlqnKZjTSBmIw+cV7E5etTr1T3q1BTqFQWAuiHTbSSRYTfA/J5E1uCPTEF0V2AAkzRfvPWO7dhjQxlQFriv6mZl3WQef/Yj08lVorTqQTTqAGQDp3I0kkWaVPrivWyTtLx4ZvHLHR+wzDOZGrk6/hamIUsPsMfA1/wD26kezKMJ+RZqNR6VQaSGKsp5FTBHzEeeCM5Fkdf4lcCK7BHNA/sZrlaqE06cAAMJaBvsBO+kDf18sE892eBz60aTrpNEkNeCKdMswG8mEt7YiXh1B6oAJ0vCqBMg6lne20gSd+mOk8D7O5OnXpPTqVDUUMaYcpMlSChAi2mDAncG+FXyBaruDHStkq1WD+wihx4ZitQpZVBKKzIFVRumsFiYLbEDlIjcjCbxXgbUXKjUwgttsupgCfVVDf6sdpzWcqd7QoL8KM5JYNfx6F0m406SAdrqZ5YXO1HB3qqz0wTGnWkE07gsCSD00iPW4wHFqTjIU1ULqcIz7sgH/AJOVVNQABmItMxeTb5/XGmsQPrhv7QZLMNoo1KIQBU0kNPhWFJAm+x95wnPT0sVO4MfLGljcOLmTkXwzxJDUE+X44nynxQNmFh5/3OIFybEBtLaSSA0GCRuAdifLG6UyJIJtzxY1VS2MNe4jiS1HCtcweeKreFpGNa3XriPFlWoJ3uwBLlGqXIBkmfaOQ+/HtVzeY+WMytQU3BJ1eHltJG3tjTN1wT4b9TEYpXm4HEKKCXfMI5ChqA5ASSd9IsJ+4fIYJDjFGUBDaFUyAQGJuBJiIkyYGAFPPAJoEgbnzb59Lf74jyOcC1AzDUBMraDIiLj+vSDfA2w7jZjCaoIqhesO5JNbpMAMWYDmdzqtytzN8VK9JkhAPE3igxz2n+aOu2CXZqq71qxDqCqFtRG0WtttNuQxSoVNFMvJLMRE8+U+tzgN0xHwjRfcP1hLg/CaxU91RNZrd4dIYKeSibWHT8sZiWjxKplhFOoUDRIVtz1PnffyxmA2W5qC2H3Ra7S54VszUYbTpHmF8IPqQAcDJxk42pU5MY1QABUyGNm5ZyWX+0bdPzx1/sNml/w9EeTBcLEAwzFgJYEMDriCD5Y5CVbUEiSYAjz2x1vK5buaC0gsnTA6SbH3VV+uEdZm8MCo9o8PiEwzmFpVVSNWugwZQQoAs40iOUEc7QuAVXg7w4Uhho0gzJkhV6bCT7DBRKdiYgtAF+o0D03J9BihTQim7BlMgAW5EiRvvCgx/NfoM1sxYbpr4MJAq5HxTiq0BUfc0lvAtO6AnzJAj16Y5K9bUSWMlpk9T1w7dtuD1u571Kpej4S6aQug2E2swBgSbi2BXZv9HmZzqa1KU0PwtUaNXKwAJiedtsOaRsWPFv3Dnj/UQ1wyNk8Ojx93Ft9/lho7LBqY7/SSqeVrzHl1+XlijxfsbmMtWSkyhzUaKZQ6g5keEc5uLEDfDnlTTXJZempAqFiri+xQlW81YVQQfMjBdRlBQFOQfpA6ddjMX4qG+E5FMygqioUQzpR0UhY8pOokyb2E2iMT5Ts6q06rB9bVFCnSZEKwaxvcxzmJi8YCcHyLsmnWy6ZVlk6Z2lgOg2b58sMnCFNGgadQBe7NRt1ug8QNr3E3In5YyVdhloN3mj6RvxbT7JRo8DDk/GF1MSNSibCQQJJkAg7fFixwHsu1BatNoFN3qGkNWo6XQ0zqgbxHyOJuCI8oWMzTUFiS7TpeTF5khJvMqs3MgdxrN1KS6tdQCXjUCtlFiRPw6mG/Q4azZWTIFvrAY1xspvgyvwTse+TqCqa6Mqgq4SRIIuBO5mDMW0g4McQ7AZfM1O+YOtRgpYqYkqALqbGQt4AO+BNLjraQCEaYEqkmYk3mSNhfli9ls/mtRRypYgkEEaYH2NQmSOfO/LCOR9R627+LjjYsSjaP3lCp2Wy9Cp3zU6jUSCWQQ+knoQQ4UEA3674HfqqtU15Y1tGpDTBSSHE2BU3ElT7e+Cr1sxSVCGSrqMEAzE9Z5cpH9cGMv+xmpSZFdoDIq+FjuWXmD85nBPSWK+Y8yXwKp3gX/uEcjSr6HqMxKObUmVTpYWNjeTsYjrPPFHOU61IVNIAfSG0mRdrWIXYSBBtAxFmM8UUNoqrV1fDeOV1A8yCD58tsRZHtEe+YPJSPtFobm0XEjz8gcKF3skiGxodpbgiLnFcrVrVCpmnpgENAYSYAVogg3v8ATnhU452ZBqHufisQuoMSSdpmNtt8dYy1UZo1ABCKvxgGZ3WDNnG8ncT1nFDO8Pm1Maq9SG0grKAEDfVYG3i3AJBjDeDVFK2ivvvAPpceQEMeZzfLZjN0dCNII8CrDMV+yQF2nfbnPXA3jvEgzssGJ+KApMbSI3w25/hT02dGX9oCIYVPEu9xLAQfe9puMAsl2Or5isZBpr8WtlJB520zeLx6Y0sWVCd7UIpkXOieGO/0i0YNsVyMXauQKSX8IkwebQYkA39zir33i1D1GNJTfSY7A3zPVHigdce1ki2N8j8RONcyvixM6vLciONcbEY1JxMpGLsVnlWvUWo0CrSdZPWxHzg+5GKFOkdYvIB69JjA2m5UgixBke2J6FbS2o+f1H9cCbH5iw7xjHlAAUy5xDM62EchB9rTjMUalQG98ZiVUAVLNmJMhGGngfYjN1l1U6DEETqaFBFogsRPqLYYOBfo+q5ZzXqCk4WNJYrE9QG3PTDYeK1FXvGDmb6rweXpvbGXqv8AkSvGEX75caN19cGJnBuEpQctmGCVgDpWQdPIm0g87i3nvizne1aIWbUHAFlU+e3SCYkzy52GGalR7w94aBLT+8ZSxAP2RIsJ+7FzjObTMUu6rrTNPaygf6haZHW0YQOqV3vICYyCUXaoqIHBe2eZrNoCUt7sQ3xN4VnxbRIsNgcMx1Maa1aiAkGe6RiByE6nkm3libhfY/KUqUU2qNUYh9UgQwkAaYiIO1vXBzJ8Cp0gGchn81k/JrR6YjUajGxpBQjmlyLjW3J3QRlHQa6dSHX4Y5EGPiU+ux6YvvxVaQ8EIAIAQBABtsIG2PMxwiiZIQio+zKxAtb4TI/3xUp9nq6OrM9NwPsKCW8viXT0MfU4RKA87uP5myMmJ6YzzK8Wp1Ko1KH7syL7Egrq6agCY9cBuK9l2pwQ7VqDBESoB46ekQqsBzEb7HytgrnFaqQoLTqJchbra/LcwBfy6YO0KxooNKFBuWIOoj1OCJmOIcXXsgdZpUyVxzEzL0c2LLUQ8pLsp9xBPtgxksmClZDXQu9Jlv4VQsjKJM3ksTPlgrWrlwQiCtUJsHEzyMztY74AZvsMrVVqhUotTPipqxdWvupJ8HtbbDGHKhHiMQPv76TLfSNjNDmF81xGglOqafxyys1JCx1MDEkDaSDvgge4zihXPIjSdiCoBE7jkQcDuGU6lCy0+8VgGqIYLKYuYPxKQAbT7zaaj2eo1QXpCsigE/s2Ur/lGoEzzCgGJtG2KZnbKw4IrpXMr4e0G5Sp9gaOXOv9ZO8jUAxjbTYwfUjpixmGVwi0Xllq6CT4t6diRYc9rAR5YGcSy1Fqa6dZUsoLFncwSASOR+QGLxoLSR1QELTqUCokyJAZvEbmdYv5YhCchvIb/aWIYnbUHnh9OqwQVTSq0yy6RpYAhwPFfeLQPreZ6TGk8tUpsgXXqkhgJtNOPD7GBzIwG49ne7zFRTqAckBmJRXDGdXWb3a+0CMa8JrLWchlAVB4TAkTzB0wAQekQGLAicPeFY83I+X1nWVHDfKGOON+rLTdCWZ4pc9OklnlhNzAYAmbek4rCqDVRqlRXiAFHhhmsOcaZkXOJ8zUr5WKFNVMg6Gn4h/HTBsjDUAymCu4lbik+VXNU1q0nLupVXD+F1frIGkiQJLTyNzEdkx7j5uPf99IPHlOEWvIPaGstnVoGoCvhFgBJgmOSmZuRJxJkRT7o1z+9V2CAlpQEQQRMG/Uch0xR4jV1lkA06yQSJA3tcXhpAnofkPymW1KQHKqtvECC0c7+RH9d8K5dOigshNxrFqXfjKOP6jFWoFEpOW1Goys7gDUQ7WBBkHTI53jawx5SYqzZclRAqanYaVhiRYXtcDcC4nbAfNVWNNU7xfCPCDP5W5fPHvabjAbS0XkA9L2I9CL36YEm+wPbDkoehg7N9l6dYOtUrFIkqRaQ5kgEGJHnMWgdETiHAe4ZWaXpsSJgrG4E9DN/THS89WNREYMEy1KAunxN4SP4oA23j88a5ugmYqeNNbv4l1MViBN0jSxYwN+Y5Ye0+qdDRNj2RfU6QZF31z7ZzHJ5BiUIRv2k6LWJmIB+ftinnqZWoVJkgkEjYwdx5Yc1y7CoKautIotY6ZDR8ULa0yzXH2flgZx7huiiDpUwFl4uzNDfICR8sayZ7YCZWTTAIaPSLNQ4jxu2NQMNiZ0w42FPGqnEyMTjjOnpIxmIy18e4ipE7xmcj3z+JzCgyq7n05YzhvAVpOWL6mIgCNMdeZvizm6wPimG5Hn6eeLGV/dqdy25PLaB9cfP/HfbV8T3rsyr7vZI6+X8MISHJjeBgVnuDVTYMKjrcgws2mxJhj6wcG6n8Q38ueKC5rWxPP78diysD04imbH4uPn/ck4Rw+qMvq8NKo1yHMG/oCRFrRibO5wgBXEwNwRfzmN8UhmiW0kj4gBpkkzbSF3kf3vivneKq/7JAzEkQYAboQN7+/tbDHhszWIj6Hk6KIwZHL0nUEJLcmZvy9OXTGuc4WJtUYSbhIPsD/TArK8TKzSpqVNlCqZ23kydVvPFxqNRFkrJi8sNvQHzxHINGU/yYxSwmlBFJRWLKd4JDG0XaQvS+nA9ckQ2kEMu5ltr7EbMOdjzxrlM2aRLTNgQBMgAbExHn5efLMtnzUNR+7CwDBF5vte0xOCAsee8sqahUL9vfNaXD+7cmmHZeernHLUAAJ/s88YXITUCASQCNiZ+70OJMhxg1AVCswJgaZsSCbxv/XkMe5BVQ6BM3LNqAj5Awo6DFSqkc9YZdYSu5pG+eppBqajMagkAQDHqT5mJ+uCtEgKKlODTN007eZtcSZkb2PMRgRn8oKysth4TDzMHkSQNptAGx2ws9ieOVcs70qphC5DoT8B/wDcX8QPiHnGNDR7VBM7LjbN6vX2ffeOfG1UpqIW4IKmIuOotq8RNvW04XM1mG/V6zNeXQg+W4nzuBHkcH81k31rVAqVRUVrBk0U4KldMkKBuym5LBZLDCnxfOkMya0CgguFHhQ6k3mQoBqQZ20HDL6cA7l7wGDU9Ub75jhR4miSj3CfagcxPXocLXaLjDVDCsACGVSJg3B8zeDIHSLjcbns2XzNSl8OpUQHkQaazfyDE2N/mcWMpwcZkOTKoH00WETAEFjvZrDTbbqTgWPTBX3A8wOTKln7+Mj4Dmaqjus4i1KVmpHWC1IrcSJBFphrETBsRpv5quixS0klySlTUTrPUP1XYg7RcYWOMdmswlQRVpOSIRJ0s9+h57C043o5x6KJRe5V2dlCGVkadzyE9PtemC58RfknntVycGZVPSx74yZWsaZQ1UUMQAO6K1NTC3wE6iLna+IuIcR/XK7UELB0QtqI0m0CIJ1fauOW94wAqmhmah0M4CTfUqAm0TPPykm2POF8WqLm1Y0gIBQOdULY31CzeGRed8Lejn1vzAH75ly5PQUPrB+nM1W006bsyEyBFiLHmLb89/lg2/CKyZfvKukuZ8IfUwAEFWEaQwOowJ2G18Wv8ZQVCRpdzNghGo73C3MRv5X5YpnOatTVQERmBmTYrINtJlTznp02KMjGvKAJQpX5uYG4ZnCgAbxISbEmDaNgQRO/y88OmQorTfvmYvY929/F4oAg7GV+h3jCxS7OF64HxJdhpYQecEmIHOfMjDBxFGqVQKA1LTpBQoBm4BLdBbQDPMt73ybGO5Yf0jIF2GUa2TTLuQxDM4lakAydgBaRPOZvaAcUO0nDyP2EA618HiUDVyIMxE3BnY+sbfqJqBhWVliNLMYjY+EAbR7HC/xDJ1txUDikBeYIBJNgTMWm2L4R5rv+pTNmDLVf3A3GeAVMs2l94EjoeY6WPQ9DzxBTZO6ggSSTPMbD8T8sFs/mKjosnWtl1EmAYBKidon0O+F1lMxzxr4yzDzdZkZAMbeUfrNQMTkQLcsbU6cXO+IqjYL1i0jJxmLv+HFQpcEaxKjy6++MxMifQFWnR+ygPmd/bpinWzwpMFYwj7HoR/v8pwMqZkgkTHlijnytZqVGYLOCSNwADPvjwGPDZ83Se+CHoeRHGmCYIv0I/PFLKcJIqM7sFQs2lQLlZtJO3y6Yno5ylQTSFEAWEm35nzOKx4ypuxJ8hv8A0wFA3O3vF/MtjoDBvHeAy5rUGKvzUsAGjaDaDFvPyxZ4ZwtVSWOsxLCSqHa1oZ/cgeWK+fzuuLRGK9bi6KoSmxaB4gdgfLqPyxo4mylOvSGUEqE7Q3SKq0hadNdvCgS3QQJOJqVSahYVNSEQFjne+/0jC/8AtK0MAW+g9B/TE3D82VrFGEALEyDBBMjnf8sUdNws/ODyYQekKJlO+dgrsi7OOYjcnoP6Yo0KRZZCudLBbtAm5EAQbRf1GDOe4kgpaREczzwo5zPamkGNGw6D+98XxOD0E7GWIow3mdWWpqVIKmZUXCz1POSb+1zyp/4pI3gYpf4gawNOQJUgHcCxufIb+2LGVydFB3fgrVGmCzHTvaItMRa+5vi3ghhZ4Mzc2jd38nSSHMVys00Zk5kRv5SZPPacW8r2dSP1iqQakABCZUdCw+0wva423xWrcapoBTQzAAIBOlW56ethF/by0zXG5gaoA87f1xFMh2gRbdkxf4+8L5bjtTvHg0xSplVIiAYWWt05e4wEy/EUo1arAtUqOS8ERAYm5uZHOPTkcQaHUCxC1KoliIBvrYDr4EI98Aq+XrNVFdRFKo9SmKv2VYaQuoCWCgot4vcCTbGnp8bFSCZVnCnmT8arJ3wqiwqHxAbTuCByPp0mLzglxHtHVOWWPDUptOsfaEReLEwd+huOeFLN1QwFRyVVQCUUcz6/Y9RbaNiCvD2Ip6obSwJExpaLzBYtHzvuRgvhlEF8kRLUOrZSU4Ep8T4g9eoKpJ1BQo23UWiNjJnYc7Yiy3GqyEHWeRncKQNN5BtBi+21rYnrU1RiFUBiZ0l1Knb4YIcDe09fIY2q5CAAVNNy5kvMREEAgAHlZh5A4PxVGB3+yb8Q44sFSksGnUGOwJYdDN+Yvc3mR5lsxqUftFhwQUINmubRAg2vM4H5vJIYAN1AOxAYTsJglfkR/LtikudIIWwE208uQgQPPHDGrDiOYtWwI38j7++YWOXFIkrVMspEgDmbgwWtaZ88R/rb0kKQtVWJgkggTyuYxbWusAZdhTNVSjTqIAMc5Mk+g5e1RezbrV7tSKjRJt4VvERpLEzyg+m8UFH1ppPjDAFR8x7DIhxmqdKBWUIFBC2A/vzwydm+MPTL/tAJQyukuykXJIEQoBmZAMjCzSeGKEEg7xO/KSTa4iT54ykjjU2wBCllJF9940k2NsSUQ9oDwiGrdz/Euf4kf2knUSw0sDvMyCLiBH1xUrcKqMZYgalkKrjUQb9CB6GDio+TjxhmMGRIiYO5v1tEcr9MX6NWnVpsWqN3kiVO7nqSNl9B8uZQgBsRd0J6dINyndpspaf4yCB6CAJ9cbVuGVKzGooVFIAXV4S0bkAA28zGJ8/m41M0sikkKTYs8SPJbXAubm2+Buc4wWUnvCWe7k8o2QeU/h0wcBrsRQgdHMF1iZIxvkKBerTQGCzKJ6SQOeI6Y3OLGVq6HVwLqQR7XwxdRao18eyvePsTE3EYzFTimeIKgMBad159bn6YzFZxnVOLhKqNcA/ZPMHHPaFdkqq5uwMWHsQMNvFA1BoqqVjmQYMdDzxL2Xq0qaa9ILt4jPmZj0GPHYT6PjNiwZ7oDi15lOvnQQJMT1kffiulcdd8NGayr5lDFFqiMeSmB6Hr6YVcnwJqWYanDFtxqEQv92nEY9pQkipByBjXEvZZdTgEEXkfhIO48sZxThCIC4A1qQWUAaWHp1vhio8EhPESo3DAAx/1fhiOjkNMsWkDbkT998B8fabUyFcE3BtDh1epSBB7ktMz4JG1lUTsIvgNxdauVpxpsxANQXB56f5due8YblgLI95Mk/2BgXxvMCrRqKbJpNvMCQfWR9MFxalt/I8snk8RbyWdbMRpJ0zBIBJBAkjSJJMAn0B2g49GU1vppaiTtMX8yALfMxho7OdnFSj+0EzcoDAWYJEi+owJg8sZxTgiCk/ck0na4UbNHIzJHlB9cM+k4Q+1ekoGC2O/7RK4Vwut3rB2UIsanBlee3WRf39sH89oZtNJHeoZ1O6yzHqAdlg+WBnAK1Q1QimC1ySJ0AbsB15e4w6Zl0RTUVr2F5LMf4ieZjrbaBaxs2Wml1JxhV6/7iZxXhRp01dQQ5JVl3BIut7gNy0z58jjXhWVcFHqCPFsSCbAm8bbfXF/inaDu1hSC+tWc8jp+FT1iSZ6nF7OZxawFawlCxjlIEA2iQOeCFz5bEytXiLN4l9JUqZvUuomYNVrm1yFFuVtY+eIeH54DLpTOxBJH+YlvnJ+mIK5ikTy0iflrb/qc/LC1X4uImfTBGxF1Cj23MrMwEb8n2fU0Zoin3tIyNZTuyJUlSWWAsEsVC9RMmzXnc+KlH/y1Oi38QKSJvddYupaIJj2ggclynaHMU1EF+7VpBGwne/Kfrhmq9pXKLWoVly7LJdN+8MERztsIiCZNoGGWxN+YyiZVXoJbbgdViKmkU9e4CKe5j7QHIkAEX0rM8hhhyvYGiTqqVXYRC6QoHMhiSDqJ1bkkeuFLLdslqan1MKk+MMbnqdvEJ9D5DfGcH4utEV1So4UhnVdRKpq5KsgLYmw6+QwAhxYPE7cjG6hLjXYstrGVSowB8YbSdRBiVsNMXNiBEWBaMIme4F3Dw/eAgeJWUGD1kNdJ52nz3w78M4uajl6NQLWCES0HXEwCI2nSJBtAtjB2op1gyPTLspYsGaTMxqpkAR5R0uTg65GXkfOUYK1VxErh+XqDSwUwTKmwBI5qTz/ALvi+1WpSqrUqIx3EkHT7x5jbDRl+J94q0qY0k+BRALG4AuNiFvMiDPScbZivVPdrqfQzLTXxErMgSdXxG3MMPITbt4Y9IQeJi8qsR9P0ixT4sFLhVXQ0HTM3jeDPnHSTibhddXpkPCxKx4RYizSZCzBExPg8ycS9ouytVB3nchBEkIdSnzWZIEe34hMrlmE+GZ0SeQkSJMwu4+eCImNgakvr9QjAMAfeB1m68NV6Tw7BlY+HSWsecg2FlmQNhgZl+zuYca1X0lgLdd8M1fs9mUB8G45FSSI9fpvivw3MGjClWJY6QpmQZsOV7jliGd0B2EGNJkx5+qlT+0FVeztYUdZnWWgKp5CxY9RMAX5HC9n8pUptFRSp9Ix0/jfGBQ7sCCWOw+ytPUk7bvUZ/ZB1wocczPfSIi9us4vhz5NwDAUZXJpkyIWDeYRbonE04yvlWpmGBBgHEU4ePPImVZXgy/mc+pi0H2xmB+YHiOMxAxrUscrT6izwXM02SohdGEEEbeYPUdeWNv/AA/ljSCiiigeUH5i/vOF49r6gMTCzzCkn6YKUuNlxyMzjze0kTXDFeAYcqVCoCqaYjYG0fLlitVpPUs4Q7wwO344VEbM5iSaFXSLAxE+k3I88XMhmnpEBwy+TDFQAfK06tpsQnX4PrWO/Mjy8I+sxgGuSqMVAIdWJCuplLdTyiOf1wldq+3Vdq1SnSbu6YJQhftecnqMMP6KOK95QfLsxGltawev9cc+gXZYhMetZWqNuX4KqgS6u0bcvafyxQzdCm0isgMEeGI2vy5Yt8c8KmovhZCC3Rl/Mb4GVKorvT0sF8J1E7ADn574UzaYKLTgw+HMzsdx+cuJWVuir0HLAviudsTsEH05n8cW+ILl8sA75hSOhEE+gk4prxKnVgggodttsJ+C2PlhH8W1zaxd7LdncyzPXcikj6gAwOohjqnTY9N4wV4lweolNirawNwRBPpe58sHqeeVoXkOZ388Ae0HEW1GDbl6dMHOd82W6E5TkTgxAz+88sH8vSIyopjd1E+QbxH5K30xSbI1a1RgtOaZglrWneOfXF3MsVLSI0yINo8vlbGu72APnAuu87TIM7U/8sF+04n01sWPtBwqjhLVawFJGKTHhUmw3YkD+4wZPFXSsHIBWQtNfPYsfPaPwnDke1ehQATPl/dsGfUZMFbVu/fMUaRtS5C9pS4B2c7wSfBS8t29Plv/AL4Y89wLLPQal3VJFI5KoaeoYCQ3n85vgflc/UIAEEm53sD1tvfbBCtwxmy9SrJYqNhtAIJbrsCIxkZTqcuTddAdKj3oq4Vpx1ipnOwFAoDTrOrgEjUFYehIAPLrbARMvQVDLy86STJBG9oPwxA2NxucdEyPC2VFqOLOJUz12+l8QV+yOWrVRUFJdIkEIdAY6ftBYm9+U3vhrBrHUnHlJPsiOfSgi8dRFzEJRC0/iqbaNT6gYGx8QMrEeQwNoZDMhg4purLMEqQD6wJ5/L6dZzPZhBBQaFJBfRaYi22xUQYj8cVh2LogL4nBDFgQReQPi5HblH34bGrCi6ivoz9LiY2cQOXjTU3ABESVYECN4BmYB8rYi7Q5ouq0QTAUEx/ENj5Xk/LF3tDw2nlz4lVmZyyvpjbzmSb+l8ChxVUYOwB+G8TsfP3Hv6YtjYNTLK5HKkq3WNXCO0rpRpZauwhgNLnwltydQNkglQJ3ttfCxm8+1NyjBCA8xAgmdvQwLCxAxBSrvXLAPYfxHlMAbEnf64rNmyUKteDIYXYW87mL+fLpgyrzIXMGXbXwj92fylcU/wBqy90SNAYEkSJgENBQbCSZuLQSRnGMgaOap1CFZSBpIsVKrGqN7STzk+eDHZ/tfl6tNKcqCISDAboOkgxYkdBE2wJ7bcVmrpIXQACIBDKZvBPp054BTDJ0qP6dA3eDuP8AEClZXEaYinEWWANxz8OBXDMx3uaTUAV8WqYMKAWJv5DDXwrhdJ4p5gBwUKmREEMNJBBlTE7eeF3gPCF72oablhUc0U6gFpN+oRbn+bBV20T3kW18Sh2j7O1mC5gIdL+gA5gCT02/phWdCDBEHoeWOr9vuO06TU8vp8KrqMGImwtzsCdx8WOe8ZogtKXB252w3hyMKVhx2i+fGptx1k3CeGoylqi6pNhMRHP3Mj/Tj3BLLkaFNLxIRA6iOR/m6+uPMbaYRtEwHytuMtVu0T1amlRo84vbcj8hh84N2syuTRaeseLeoxJLHmT0HlyxxrJZkgggwesmce5vMF4+WPONpASAOBN5dQasz6LpcdVwCGkMJBHOemB2ZqtmFeipBaCATyI2M8r45F2ZRmzNEFjp1qJJMTyHpjqGXyuUyWupWzhLu0tJAvvpVQCQL9ThTIuw7RGcZ38xF7c9knyjUWYo3eKQSs/Eu5M7yD0Hw7Yh7HcU7jMAnYgg/fi7237T066KlNKgXWCHqm5PkNwI64RMzmW1FVa4MQBvG58hhvFjbIlHiDfajWTO45jthlO6IqTVciDTTxf8xFh6E4S63bmrmqgp0Eo5amCQNKg1DG8Wt64UMlxt0SmiQNbgtF2aTf0FsW+B1Bl6tTvXVLtaxZpv7Dy88cNMFBJ5MqdR0C8RifhiFWBkuwPiYyZ98HuwHDxmaKd4Dpol0bTEmCCoPMCGN/LCznc93goqkqapDeYQeI/Ow98Mn6Oc33WdzFHlUUOvqN/v+mAZcdrRjeDOw3UeY61+CZeICtTPIyfxkHCL2k4XVFVdIL0zI1KDPoRuMPmc4qhBB+vLC/S4wssWvpYifTnP4YRdFTzAcw+HVZLomxNOz3CP2YJUIxPgnn6ieYm/vgr+sqhK10sbCVUq3zkHAde0KrIImmbrDQV/p92In7ZU1hBUddTaZdQyrve3O1rc8DUG+IHLn3G2hHPcDytSkVQrTAEwBYe24PLwnC9W7DPSBeRbbvRYj11Sp+t98Mn+I0qiBdQbSVubp76hPt6XxcGaZUlYK80BJEeU7f5cd4xUS2LW5MfAPESaeZfLuQtJ2vJgEneJmw6x6HpdvpcbXT+ztqIV1PIkRJ8owLzPGsvpNRlEqbqTBvYEW56eXnhezHGSQWRYNQnSovE7T/MfoME2l+kDqtZ4h3HrGfiObNWmqh4CpbQSIIsJJBge3kRiLgXGk1ilJHii8RO8A6QSPXrgXlOMAgIxGmAhYc4uY8hefXGlbKZe9SmjagZDDwgEc9vrjq7NO0+dCpV/lOhHJBadRTeLg9AZ+7C9xzPinpRZsoJvi2vGmNFf2bmaZJI07b2lpIwr5zi4OYLBQwlQrRtbz57+l8cRaEATsR3ZK6xe7WVqlV6dNUZ3YsQoBLW6AXi+/lhbSvXp1ggR+8PhCFPFflpIv8sdSynGqVSCaiBhI3Ba/QTzgfLFPM1VTMCoygsAQrEXCneJ6/iepxGDWHGNhToD+svn0JyPuuv6ibxXg2apDW1Jgpv4SG089kJIAvflgNkx3tQIWChtyb+e3PHW/wBZFRbXIuPT8MJXHuBKKnfUgQ/NV5k/aiNxzjf72NNrt52uKPaJZ9FsG5DcHjIBGI71isARpEMB/qt19Rizm+JMXC01uIIYxJteZt53wIzjsIgyfK2B65pgQHkjmJifKcPrjZ+SYl4jDiNGa44wFM2mfFBEDf8A3xZ7PZRhSBpglkVnJX7LOLmx5AUwQL3bnhPrZrVAACgcgAB62tPnjfJ8SeidVNypMqYO4NiD1EYOibSCBCDOeQe8m7RVa9es9V0chjY6eQEDbawGLvZzhzE0+8lVU6heG3mx+zHXHh4rO30x7T4jpVo3YR7fmb4Ppv8AKSHFVBajIyUQZdq92HbuwEUmbWk9d8eYH3P99cZjXBoUJkmybMBUMuY1R4b+2IntBG53xPWzigwgIWLAn6nFJqhJk4yVBPJmsTXEaeDVSbKxUC/h+I++49sS8VpIoTqzrLE3tcyTgPwTNQw+WLXaJ9ZRQC2mC3uYAwts/wAkefIdgrpM4u5rsWQjRTG55nnHyx5k+F0y6apZmlyQbRyBxUzcayBoVE8IBMwecLzM9cT0M2+pu7XWYC6tgAPu3wTkChF+D1ntBkd2vpXWbIACI5ljsPTEORSpVCoKRZLmdtRNtTHnHTyx7lQKcd4wcCfCvw36nr6TiSpxZyqospTFhEgfPdvmMT8JwUtCnZ6gEq1S1TV3QCAnkOfoJtgtmc6aFejXX7Jg+h/s4WquWSmkU2Ls+lmJMKPEBsOc9cMHEGFSiSpBtII8umFcvUNGcB2tRjFxJcxVZKgSotNwPENP1k2MdcDG4lpdxpITdpiY2O5gnyGDNfi9PNZWmZNgJAYrDQAZgiet8LdSkiU1OgMQ1zAvzEk8vywi6joZDZGS6mma4rlSkIH1FSpJWeczGwO2KNTxQe6qk2MqhX0IJv740q8c8Ruqnqqg2Hy64pVu0TQdDE8tbm4Hl0Hpg+PCw6D9TEjkJh5uOPoNNvDUZdKqLkWI1Oeok25c8GMpxvQtQamllAHXUAIYDr1wmUD3aa2szXGr4m/mPReg9ziAcQdm8LEE8yYnHNpg3AkeIRD1XM6iztpRAZI5seh/hHliHN59dPhaSbs4n/lXAA0tMlztynn5nE1TMItGQZqH8dgPLqcFGECqlbuW8vxptSmQoWAoiQvW3PBRc5Ur1URqjsGKg7bc9thGAXBqZUqxAYEc/SbfLDNk6S02Z1p6V335neLWAP1PlgeYKDwIbG9Ry4pxPSmkcytMeU2n8PbCf2qqKpXTIIZ5GwInUL9Ln64hXigdy/2ZAX1W/wB+LXavh1SvKUoJWGCzdrGQOpI+7CuJPDcAxjDlpricOIHUT15dMFqfaJ3UK51C0EnxCOhP4zhbpIzGACTz/vlglQ4NVMQBfqYHz2540suPH+apu4sjOLqxGjJ8f7olkWxmxJke4sflizQ4ilVwdUXE9cLT8Mr0xeDaRBmfTriOhVbX4lYegInCLaVGsjrGWRGHSp0WvkMtUu1NHYbMRf36+84SO2nCaQUNSUKwYCBs0mNtgZ54vZbiNQEDQ8bkQSQOomPr88XKPFMsYJRWqtAYVIYgj7IBERJJnzwthXLp3DWSB7IhqNMpBUgc94m1ODvSpSXRtbBbXjnMkfdirV4SR0PWCfncYdu0OZU0VVVUKjowAAAEHa3K+LWczOXDgVKaRPwmIBjYeWHl1rbdxB5v9pmehENQI49s5m7MmLmRzEi+G3j+Ro1UIRAhH8IgA+1sJIQqBPmAfTGjpNSMgsCjFdXpyg5hcZpj8MmN4n2xmJuB8fCIUbRY21Ip39uv34zB21LqSAsXTTKyg7orNjzGYzFpEucN+L3GGPI/vq3qv3YzGYUzdTHV9RfnFgfvv9R+/Blv3D+p+/HuMxfL2gU7wc3xL/lwX/8ASt/mxmMxTJ1Ec0vqH4iBKm/y+/Duv7sf5fwxmMwPUeqJT/6mU+zO1X0GLmZ/4Vv8yf8AaMZjMJ5fX+YlMvf4mJtX4T64i/g9vvxmMxqLEB0hrtF++f0H3YpVNk9/+44zGYXT1B99pJ6mQ8T5Yho7L/mGMxmGE9QTowcO+FMMPEf3B9/vxmMxnaj8SETpAGV/d0f85/HDJS/eJ6U/uxmMwLN6wllgnhG9b/7lX7sbZT4hj3GYjN6zT22k/AT4CTZz92nq34YpDbGYzFFhz0hof8Of8mE0fvT/AJlxmMwxg/NMn/kPwR/2EY+PfusD+1n74f5W/DGYzAtL2+cQ1ff4D6y7lf8Ah19MKPE9/c48xmGNF+I3xgtd+EJTOMxmMxrzDn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13" descr="data:image/jpeg;base64,/9j/4AAQSkZJRgABAQAAAQABAAD/2wCEAAkGBhQSERUUExQWFRUWGR0YGBgYGB4eGhwcHRscGh0ZGx4cHiYeGBsjGxsYHy8gIycpLCwtGB8xNTAqNSYrLCkBCQoKDgwOGg8PGi0kHyQsLCwsLCwtLCwsLCwsLCwsLCwsKSwsLCwsLCwsLCwsLCwsLCwsLCwsLCwsLCwsLCwsLP/AABEIALcBFAMBIgACEQEDEQH/xAAcAAACAgMBAQAAAAAAAAAAAAAEBQMGAAECBwj/xABKEAABAgUCBAQDBQUFBgILAAABAhEAAxIhMQRBBSJRYQYTcYEykaFCscHR8AcUI1LhFUNicvEWJDM0gtKy8iVTY3OEkpOjwsPi/8QAGgEAAwEBAQEAAAAAAAAAAAAAAQIDAAQFBv/EAC4RAAICAQIDBgcBAAMAAAAAAAABAhEDEiEEMUETIlFx0fAUMmGBkaHBsTNCUv/aAAwDAQACEQMRAD8A82nTioUhm9Bt3iSXoKTcPh8C3b63jdYAcZGx3f8AWYhRrWD7qvnDOG+75Rzb13Qmp6yGABBBdtun6brGkTlCYFhgprs1/X2eNJnAkkkkm8carUPge/b9fdDU3sAcyOJETCsgqK0JCsfZ3G2C3WNapShLJCTzWdv5rC/Qm3yhXpkksDhRpuWZRFv16w3n8SeQlOCC57EMw9mEc8o6ZKhrvmcy9KGLqpdVTjPwhx9+OsN5KUGzWIN8HfB29Nork3UuoP0Zut3vfqYJRqnKXUbZ/LvdvlAlCT6hUkhsNIEywCEsA27vbpfpvtEuiKVcgw2w936xDp9VV8QtfPpffP5RHozSp2dJIbYjYN1xm0SbbTTHVD1UwIZJICQAz3uNxAs/WgqFJF3+ffpBerSJkukE1NYgfVj6QlPBlJpKVVEPc42DW9TYviFwQhd3THk2S6tJBADjIfa1jbHz/pHaZo5hhSwoktcNtY9HPS0SS5ZpNY7A9LvsdzAmoWEO10lLY36HsD0N33EdFWFMP02rcsZm+5+o9b9xAHFgSpkMAo2L2N26W2EAGYUJCmbNyPQ+jtEqz8JF3a19y7Oc+r9cR04+5Kyc46o0gadpjUAb8vszhOfcY6wl1yGL9Yt0hRKU1Bx1tYAgZ3yCOtoU+JOBqRVNqCkDLPYnAOQbXd9+8dkMtumefKDW4pkKTRSUDPxvf0/XWCNLMLsMHuwLsN8esF6bgihO8tQDgJJGc7e/4w3k+FxTchr5I9nubEszdPmk2o8ykE2JE6qWAsKJIULFPVwXvuA/XJ6vC5DqUaRbLEvtno9vwiw6nhBCWEuqki9OQM9Lfq8A8L0JSxKVMcMBzKdiP9bfdAVKLkhqepJg8nTKJBVypuxZzYHD9SPvieUFUqZl3e6cWf0c2HSzYMMJnClFIJuALEvZg5S7d23wYXfuCnYX6dHOL9COvV94D8xl5DDTaJKiFJWsHlOAUgvYE5yQGa+RZnIWiXUtYdyEllG9woFlWI5gm4vEWm4fMAKzUrCikEh0scPks5GbW3BHOkUWXMrSoII5nb4hUlIcs5JVno0Zq1TNdMk1BDJFagouzlJDXdy9xg+5No0eDpYpSfhdRq3fdLA4DXxeJdPMqIplpFeStQBV/lNIva2Q5yYMlykCqWLrMtNKfLSoEK2JKXN2Jdt7wiHEM7SqoAJsrCQGPTfpj373jXMDqDEDAw4vvn59z6Q/l6MguUFeQ1gXIs9lVpAwSzNYwHrNHSooUEkWqZTsAHdxS5e7dSR3AjJ+Bml4gGqQ5cl7k2OWDv8APO733iE1K5e2M2dw/fvf74bTuHIBw0wECynC6gLiqx+6/vAK9CgzClqVOAzvtzZOwvc5MU1UJREuWzZqZ2/O9xZvURLKWpIdrl3AexNgSHPVx3NsQyHAf4dVT0lgGUSb5ASHIcm2N/Uj+wJhAPl1WflyQXs/9Lv7FGwoWStRPYUhVrGlmB6RkTo4QpDhipy9lM3YgMxHQ3jIk5x9obQxH+7g3qpffbGwZ9r+oaA5wS5CS/Rv167RzPBzgPh+vr3iHTrNQSN9+ljb0vBjHa7FbJdPMILANn9ev3RNqJZ5eX4qW3OQHYP6Y9rxuUyVAsaqVBnYVFZAb0a+1oMAdCphDmtCag7MlSRba577DrAlLewpC/UIDBLMoZPUbfL8Y6lKw5N7n0hxxTgZGnmT3TZQNyHAPRu+3f3hRp1uhKgUikhJfoqz+xOekLGanG0ZxadHOonUqBAe3z/KNaaYS6lbv84H10x5lIu1sNfcXg5AADD59G3Pb8hFHsgdRjw7XABuhve8GaEhVQV1sbj6OD/rCWSkJKqSTZ77WB+8GGuk06wEVOkkWZP3ta5G3SOaaS3Q6Y6ka0JAQm6ha30L4Hp98ShCgA7EbgObeu3TEJhMKAWqSQbnD/P7veHfDdR/DDl+5/HPeIShW6LRlexriExu4Iu2zBwXsO/vjIhQVhaSLhCQSkMC97AgWfbs8ScSnlSs2BsHycAXsxf1LQPI0ClJUSoEg23J9XNhbpHTjjUbYHLc2nSpUbn4jYm4Z/yDjbGY61WhAQD5jFHVJFgSbWBYYuI6ZKQU1eoZulw3RycjI6xzMmukhaSpAs73FyXx9LbdTDpu15gkvAg0C1VguQliyupB6v3aG3H+HqmyUghJDPUGqTdzkh/T1zCpejB/iS0kEEKMtLEAXFjti+1iXxEGq4lqkFjLIASbLSFGl75Dn8r4vF1FzkpxfI5X3dmS6jhVKXExJYC1AB92JeDeBFKuVVjU+b773Lf1YjdYNYtRaWhIqvdgkWfKiww7E9B2jatPNatCmUoXS4OQ2ejPY3BBfYmk05RqzRqL2LFxniUoJZKalEZqZh2HKXuMWaIOGTpaLkEPlPq/VWfbY+kIpOnmSxz0FzYl3YXsKd3A+T2jWuUl1AKdyDy1Ni7ukMR2+sRji0qkyjlbssGt4+kVkOEvSxb4uzqvi7HDwpkcVQDU5US4CcpFjcOb4GBZzfaAlaUEpJUQ4YWxYJ3FnOb/AHRyjSpJUK2s1wkXBFrMw3tf74ZR2NqoKnceXMSk8oILMzGwH2ss72iFE9Up/hUomxQxAetwGDXJ7MwiTiPDZaQgS1lZUHKtg4yzOA4PNiCOG8JaZLlrVLKZhKLFSmWAFAhiCSzCxAMPpoW7I08Z8pMs0hSEn4a1JPYOlVQAYl+p7wd/tHpheXKmSy4pZQmAF7q5wC9R+HDDYkmJtVwalYUSFO6pYMsqSqlShipgLF0kKNy4MdzuBLTMStU4vNuKJYSoJsHpCnDNdsNlyx2nY2rc1JRL1DNPlpU4KUzakBVYIIJBUAxAGW9HIAmp4NqSakyiU1FIMpQmJJsOWkk9G9oM4jwhcs1GaosQBSDZkuByl6ncPswfpAvCJc2ZPbToUiYAHJJS1TJ2UGGNrB7QNG4dZCmSin+MVpmp2NQu4DMoWIZ9hytAEmaATUq53bPysz9IfcT4oucPLKklQAWUlTgJSybOSz1Amk3tYAWH4fwgGSgzVUWU1QcEuLAggJFhd35na8anyQE11GPBkasiuSmcpALFSUecCog2ZSSCz4tnbaU+J50lQTN06EtcnylSphFxTlgDs1rNAnBJvlFKZ8xaE3IsQQdlUqFwACbF+YMBcGzaXjCVhXmLrALPMTYM/MyhUMl6n3ttDNX81A5cma0finTLBUrRy3JflNmLNZVwevU33jI3rtJOJBlImBLXCSkAFy/94kH1AaNwjir+UdSdc0eOTUPZJB3H5Adn+kc6a0xBB6h+hzY9RHKphCQ7C9yPnAsxVJBBx+UFR6C2WDRpHmzVEtTyoAvUtd/cAk97xZtVwqXK0YmBZaYZYlB/jpmS3Cv5E5N7O/vSuGJJmILmpTqcbH8HAPeHeq0NYKXZNrC279e0I+Gbd2btUtqHnH5QXw+ZeyUJVUnBuLWyCDnt8/OtHqiEqTkK2/H5W94Z8Q1ykyhJVUzk9AUhRA7m6TnpvCXSqZUJhwvHFp+I0p6g3TyN/pDGVLKnNySPZxiAtGi/UqUE/O5Pow9nEWDSaJSlGXLBKiDSO2X+W+ekDI2KgXRCoC13c7D0/XSHCNWSKUpcgXI+y93PXDdbvAHCpFaQUks7FRwKXDAAuSXyevzs2glpQlqcGphknv8AX57xyZZLVRaKFHlKdyHCegf1x33v9IbcOORZIBa+X3GzN6QSmUgkm5w7nvsP1mM0iEkEOXfpa6SepfaGvVsOo1uKeKcIU7pHw1HAvuB3xkvv1jjQzCAgqD/ECSMZsB9X7mC16oiZMsDygcxtn8Q0SLSESyEyzMZiaSAA4ucgmzGmzffra7sjbAhmhLKbLliO25swxjDP6zaPh5W6aVEEW6jcECk2IJNmeNI4glISnyVqNQPMQEXuVPSFM1rHo94m0fHVO6ZQRgCpaSQ5IJLBiWAL9xHSoUibkaVo/KUENzEtVcns9xcG2PwhtpfD41FiiWl08oKfiN2INJewTYMbMRGa7iU3UpTUmQkINgQv+VndyMvcuMXO6nXeJddInPp6pkpgCpEsLQpQJPKQCAQ+Bfr2pjVStE5u40xzxHw3Lk8wZMkpCqykkvhQHKOUHdQ+94W6ngwCFkTJaacgpAx1ZW9JYXu/tZpOv1MzSIE1RWsEfFJLqqBs5RzWLMA1r2yFM4QqWCZ5UUqVWCVNSGcpIN0lgAWqDDZni/mS8ik6map1BQpIFQpN07Nu/V9rOzRmkm+arykSuYAFqyLs4JszM+4yLw20fDAsEpAolmlSVEArAIfCaSAQVYJJbcBw9dLTLmo8hSSskkywkvjmRuTu3YdXBCVBuzg8OWsIUJJCVhgpJJ5QzkhIKgE+nzsIsEnwQ1C0mSQzpJUooUn+apPQdbd9wEgzk3MtXLSF0ulJBIUPiukXUCBe7kEBiwncNmqUmZKV5SVTKmlAlROTWkEIp6OFFykBRs9EKdzOI8orko8tPKpKSnmQnmuldKkhOXUA5G2Sr8SahKdKhKpZlGSUzEJXLaolbqShbkKcLUSlsJe2Il0NUvzVumaC5m+UtKeWiog+aCKcCoLUbNT0acRVK1aFyVGchSkFUpM4qJUWJISLpXj4kFkgu4swtsOyHGh4bpwlCksoUkS3apYcEOQkHy0kWbcOXJEBarh0uQyOU1FkqSkJ5nJCSQCU81I3dyDuYj8DTAvSy1rlhSEy6AUpwE5SprqXuGHTdTxY+L6blCkJNQ56Q7uzAEjAF394z3RupREzB5i0SiHJJKVIfYWTuFElSAwZmbETapXmSUaiSAPLJSpi61YVZIcFkuoIfZSWuXJ4jw8pKVKQpPMJVLggImOotkpNwmxGGNjA3GiqSiYAuorUESkhRcBYpDBIAHKTYYptVeEdrcJTuMEBAVMCgqatzZgEpJSzEOVM5ar7Re5i0ydUOQaeSoG3NMUFKub8iQoCxBKakAOCRCzRSEL16JM+gIkILVBKaizoJI+L4klyXN3zZ2ri8pLjTuoVJpSkVJCSaSFkkoCXISHOG3BBCYzBNWiYqYWK5hQFVkLRSlLEEW8xgCLgvYdhBmg4ZLm0ArQkElNZCLEEqANIS18XYjDYiaROWuYlcqXLl5StIQtSRSkA1JTSH2GcFr2K2bwxRmJpmomAI5eXlQLpY/zXUQC5Yk+g1mGKdDNSBZSgRahS0i1iKSLGoKtjDRkQaTiIlAoUlC2JutaVEdhVSydwA4vm8bgd32zVISr8ATCkjkuCLSbx5sZnLSclXN7dPer6RbfEH7RZ850A+WkH7DgnbIOCNoq0ucg2V1JcC/zMPbZlGhrIWU6lKXcJUserFXSz5iyE3I9Px/XvFSVICCFIWVBwQSGJdL3DltxFl02oqTUC7gW+d/10iqdojLmbm+HCmmYpgVL5XmAJb4wpVQ6sAlILkdCIQ8S4B5MyaP5Tyvgg9s7/AHRceI+JpaFeVMSV0eUoMmwIEtZyrNIbADm+YQcb4ujUTlqTUErp+Jgw757xC3ZetjvwnoBMmFBVSwLuQCCD7sWf6wb4k0Z0skzJcw1EhIUiYXb2AyLM8INDxcpWpypSSXAxh8v+rx1xfigmy0JBPxEkHPa8QVqVNGLz4e4AJUlKftUglzZyAVen5CDNWiXKdILkZOwtYdcgW6fKFmk4pU1nIt8Xpa1y1iRBMtZYkoAAU4IuHvZsm4b0fuT58mpNto6EL5urUmYUh2bbld3BBc9zaNaacp7crHIPb3qeBNRMaeX+IpJVuXJf5wQqYokgEnt7X+jd4utlSMGJKlKpfJYEm5Li18coBfYCD/8AYWdPqVK1KWBJAShTJd3RUS3rkvlniDw4tBWVqVTSTgBwAlLm19yHi6+BdR5kuawmBAmmgLASaSxFk4A6H6x1YYLqiOR+DKnK8BiYsjz1ppTUUoZIyAQxfs5A2vDGV+zqWoEqmziFsAjzACcEDolVibM17nEXlPD6VqUCXVZiBi1jZy12/wAx7NFIlKlrUyHBNVVru/KL5DJF+rvtHTpRG2INP+yfQpY+Wpf+dalfi0WfScLRJlhEpCEIHwpSm3+sQ8K4kZwWSEClakFINRBSzhRBYKD3SMHcwyC4YAq1DyxUX+IqYIUo4JLAEkNY2fBtFS4pwGZrST5pYlKhblDJqBSxqAUHDA2e7lib5K07Ek36fj6X/XSQSE9MfR8+kYxT5XCDJ03lknzWKStq1XDcpuq6qdibYir8S4evVaipBBSDTXLS+1JRVs7K5ja72a9w1kleonASnSlLpK1XuxDFNrC4BLkEgtiO9LJWgiWqWQVKIUpKrKTclRIvUCKmP8xY2JjXaNVC7hfAkS1JlueULUQp1XNqiXs4Cjtcn27naNLqQx+EclVLgKUwDNykhNi1lEEszWBOmJF0+Uxs1JLPs4IFt237QPM0aUibMKVJWQUhRJUQLtSCMXekDci8EBWeBSK5szmSxpsoJu75BS6LsyclssBGcb0KJlaJ6ElJLJV8LYAWlavgAFtnJN1Cwm0qVIUZcxj5iZbliAVCoUqD1AMw/if4QS7kWrTaOUQUmlRsopLE9BUN3Y3MI7YyoqH7MZplyp2msoyZ6nLhwGZKgMEEoO+8WmbrQpBUSRYFuyvhezE7We8VXwvy8Y4hJHKkpSQkW+EhrDFlg2i8ImlSQQ1xuCL+4Bz1HtDIAmn6dXKFEIYlBILqBcFNwlg9vc/Or8UQo6vTSiFMgTNQtKuZjUEgmkAqNi34tFtNMtRe1LgLUkkcxqICsG4Gbhj71CbxD/0jr1uHkaUpAz8KAslm2UfnaM0ays8MkDWahcyYtQEybMIAISOoCg7U7EW97xceIcMIlIMsFlJIZyKEg1ApBBLDIDOQWLwo8FcMq0VRCkh6ArYuea2WqDE9ATs0W5OgSkIKVOV/Nm5qfXc4D45olFb375jt7UDafQFKTLnOpKXNQfkS1QAyz+rkAO8I9PI8maUlfKuXSP4bqUlRJSoKJ/mVg7KuN4sk9BUolcw1UslKQbMSXJAcOHcbkWvCCZoQZQXM85axU4StyUlQBSWFkkKvVcN3hn9AIZTeEpUpRIe5v5FTjYuAwcXYAZ94yJFeH1KCfLR5YpDpKwkg72EtQc5N8kxka34GpeJ46nVAKKjKTdqQpAN+rGwHbEQaqepSmDfECWCU3BBI7MzRdv8AZ1JZKpcslTkMq572Fkhx9IWTfB84TCAgMOixVcNjO4v8o41xMW+Z0aVRT9bNKppXSebHcgXP1EMtJPWmUAAynZr4bZv1cRbNL4Z/3paRpf7pJDLQ451pqcndm62gqZ4cWQR+5lDMyq0E9zZRMM+JSVJiaItlJTw1ValKsHBf1IHyD/WOf7GuVeYkpDXL7uflkQfP4RMRMskvUwFSWDtYlJ5XcZ2V3jvS8A1D3lWF1KSUsejspmFJf094PabXYzVCaboCOZLqSOgwO/8ASBZy6lk+mzYEXuVwzWAUoklSXJqqSkXwM7dBDPReHpxlKE2SPMIUxKkNcFnYqNurRoZodWv0Sa32R5/I1qpZCgepuHyxixcK4+pUo8yQSwewI3+V1Hs5i3yuBgJFUtFgAb7t2SIj1HAJSheTKV3pP3tDSjDItgqTRR51StSgvlr+r3MNtOqWolRWXtbsGFm9xe943rvCP8dCZQCCtCrEkjlKOvqLesDzfBmqQCUlCwxZlAEv/mItEp4G6plYzS5lm8IaJfmLVKciqkvuKUuDa7vgdos3grTGTKnJSwH7xOF1qUeWYpADqJwlKQP9Y854H4qVo0lE50L3AAA9XTlXf2hTI8bqSohBUypi13NuZalB3Pd4MVOCpbguMz31GpIubg3d3/0guTNCto+e0eKptNlkDFuln+lovf7OfEIUpYmTSawCl3ICUjHrFY5pN1JGlgaVo9D4agPNx/xVfcmC/SFfCtcj+NzD/jK/8KYMHEEHCh84trRHSwmE3DNKpXm1lZUJqkgqIuElKhSBZCdmAB63vDZE8HH3wJw9f/F/98sZHRMMKb02iSgEBABJclvtWuCemOzRuZJLpZyBY433vc42/mHRwUP1iNKfp9YxiGZqkJWEFXOq4SA6mxUQAWT/AIiw7xmoBcAWBBc7joRb1+UCfu5GsSoFgZK6gAOYhcoAks9gWhkiUBjfP6MYwEeFJN71U01HJbBLWJs/ucPBEiVSAGuABfLDvv8A1iYH1jhaUipRfF8mwfAv9BfvGMUbjsr9241pdRhOoSZKz1LUh/8A7Xyi61OSGVY7gsci3URSP2iKM7QfvCUGWZE1C5ZVZfxhBdLclyCxL8twMRb+Da1Op00qcAGmICvQ7j2U49owDWq0wEtQBYJBKiXLbk3OM2xHls2elPCtTqSlpusmmnDlKl1WAuBZY9u0egePtd5WgnUjmmASk+sw0/8AhKj7RS/GUq/C9DKCagEqNVsslIVZwH8wxjFu8OcDMmRISKQpEtAXZiSQVKBuxLnJFn3eCtfplXCgoICTzJN7lrNkDoRDpelDECzl+t3ffvAw1BQoghRwAwJUT7WSL7272jXQaFU7SpLCxHwMKg/KxBbdmAIxdjmBeZNKXCCtPKEqTci4oe5UabP65eLL5JcFiGO5f5XbpnAdmgXV8LSqZ5gH8RIASdgxcWd9z2gO+hiNWqUAPs2HKpKlEepQSAezmMg5MlK3Pl7tzC5az4uIyBuNseMafWzVKBoUT8NecXAAJsCWvtfEaRx6YmYplJKmBrABYAB0l9xfBtfMIZvFBLBc84wwFL9m2b0N2gnSa3EykKLAEsKm5rk2qJZLW2A9fJhB82kd01HoO9J4nbUkqLqMoJqKf5VKN2Uwu+24xB2p8Xg8rpSsFyFlQcb3DN0zvvFN1OiCpqii4p5kgMzkhg4y+2C8Lp+kmMSpJSzCqlvS/SzdcDEVWHHKmyOw/wCJ+LPNIpSpPMCpVQJ7BwlIUzZcg2zDXgGpkkqBUSCxDDJJL3dmIHwjr2L09IXyioAJANJG4PpS3N9e8Ef2mSXR3CgC97kuCnDk9W+93ijWlDdD0qX4lkFYlpJwSWBYAW6XvYtBcrjUlQKkrSQCxNW8eXydcLgC9LA1Fx0IYCNSpmoQCJVdObDL7ltx+ER+Dg+tEnsetI1SDhQPooR0Vp6/nHlWimz0FiVBKzzfBfO5Vy2fpD3SlFdNbk3ezqHcjI+h94m+G0bqQYxbHmtTLTPlrJKuVYa5ta38rOHu5tbEM0zElFRKWZzews5zs0UzVTBL8tAXYlQ36psG9o741xKZLktJKmPKrlCjhie2IpCeRNJS/IXCkWudwmVMHMhKh+ukU/h/g7TzpqqksPM1ApBYck1KUdwwWcHYdIH8N+LJypiZZAKTy4ACWG/UWiLTcdmS1LUFAFJnbO1U5LsDkbj0MdayyT0y/TJqNqxvqP2YyQ5lzJiPUBY+TA/WEkvg0/QTKpaTODNyVjvdJDZAOSxhrwzxjMrR5p5CD9kCwwXd+ka8VeO1ShL/AHVaFlRNQIqswIwfWDri5afEbTKrsU/7czZdTy1pJWSakkDZ/eHPCPHslVNbhRe+z9PrD3g60T5S1PUFrKj2NKQRfoQYB1/gHTTC7FJ6pYRnjjJbAUnF7jWV+0WVLDBYPYgP/rA/C/2pJBWCi6ppU27EDp1b6xUdf+zZaSDJUpTX51Jb84STvCusFREoGlbKKFJdwAWF3bmH6EDs8i5SGcovoe2Dx/JNrBRKQx6faI6sIIPjjT1MawGd6e7Bur9o8M4JqZiJ4TNllJYh1Jv1ydoPm6+eJqwlBIJNKyHpGQU9D7PDqOVK2/0TbjdUe5p1aFaiWUrcGVN3GQuRb1g5GsllmWm+OYXu3XraPFfBHieanUoMyeBLTLUKXFiVSyoAY5iIvk3VpmU0rcDY3BFQV+AijyRjtJixjKStIupSI03f6R57K48iWbKKaXJAUWN1FgHb7Q+XeGGq/adJQpKRKmLK3pSgAq+RI9ICzQbpMLxyW7RLxT91k8Mnp1KiJKpk9N3UoqM+ZQEblQKQQP8AD0Bhf+x/idWjXJUCFSJmCGIC+Zm2ZQWIJ1HGEL0k9IUqVNSuetJFJKVomzZgaoEG6GNrh26wn8LyTouOT9MpSlifLrC1NUpTCa5pAGfNFgPSKak+QtNcx5+0Pn/c5eAvUoJ9Ev8AioQi4NTrOO6meUlaNMGQGfmTyJbqXC1DveGX7RuLCRqdIsm8sTZoH+UJb6hoF/YvolDSzp6/imTc7kJSD9SsxuoKLnwbXTJwK1hCBUUhCeZQKS3MsFirskMOphmk3/oYQeGNUgCZLCQhfmzllOHKpqiWw7OAT2aGHD55WVkzAShZQUIalJABYkioquMt6CMmnug1QxUepjkmOfMHWOkzA39IIDRWOhjI683p90ajGPmTh2jHxeakKdkoU4JwQAdn9vXeCNRxMzVE3A5bDFnAdhzO7ORsLw0PhULWCKuWYsKqSipgSxUXIJdkgXyOkBTNPSZqUy6kcrHlBSr+U7FxUMbvHmLLGT5nVbG/DVSzOIM5STSj46bqL1OFJYpDDfdr2iLX8RmVVFZUHoF0l3DlhQB1Dm5dtoD0+hKqjsUJszEZYlOFWs467Rms0JoqdiAFAFRe13tYdbGEahq3YdVA5XLK7lbKBpBUAC4uWAAR7eneC5XhjmKkVhFgDd3DOcXAfAY5v1TDSczqCgFcwNLvdqrsNuxMONJxQoSWLgWSFINwkFjY8rZEVknXcYG9grT8B0wQiZMnLFWA4YEJFrguzi7AG1tyx0PBZUy41M2vFilNtviSTvl4Uy+JUpSTKAdqiQSD6AgBtsnMM+D+IUJFQQQ/8oB+lTv+Z94zjl0tq3+BNSoey/DlN/3vUlnPxpP/AOGI7Vw0kU/vWpINi6kC17P5b77doX6jxjIJoWp1EYoWFezemY5T4oTSEpY2vzXsLvu9o5dedc0/wBNMZSOFBJDT9Rb/ABj0/l9YJ/sclm1GoBAYEKT/ANkVVPiMlYDdzzNZ/SGiPFZAvKIA/wAY/KBKWSPtBugvTcImJ1BT+9TylKUzGIlElRK0lyZbkMPW5jqfwj/eZQrUQZc21EoDMrYSwCb79B3dXJ8XI88qKSP4aR8Q2XMO5HWOp/i2V58pRCrJmjAyTK6HtDa8l/b+A1DbU8FQxqK7kCyJdsBgyLA4v1s0Jtd4Yl1M05y7lRSLXuOXZh/reGA8aSXwod2gbV+JJKhUHAcGpnBBKQbWLkdeggRyZfqMp/ULk+GKeTzp4S2AsDe1gi/qTDLS6Dy/7yYv/OUlvSwaFWn8SSypSqmuAEkDD3Ivn9Xhl/bUo7/SFfEZl1M3fMJVLO0BaLTKT5tSQK5hULvYpSA9rHlxGDj8rYk3bbI946RxyUSRU3V7RaHG5FzV+/fQWkTBQHSItRWQaF0n0B++OjxSTgrT+vSOTrZJxMT83/rHXDjYS5qgUeZ8b8HThPJQSVTK1lmGFJdgAGuoRBO1GulIKSlfqB/S0ejTFgzkzBMlFKULTZVzUUF+jCgfOO166STzFJPdvxjpUseT6gTaPJ5PFyVNMLGzk3Lj7otuk16QUCVqloqNKzyKJSErIupO3wuGdz2g3jepkKBCZSZp6BYH3AxQdZwyaFAplUOWAGME5UfWN2Ku0N2jao9m0/GEq0Wp3/5rawqVNIp7XP1ip+PvEJlcT0mqSxKEJxuEzFhST3ZREUAaPVlBYTKBVUxNNianYt1iSbwHVFytKmG6iCfTJIh4wafMDdlt/a74iRP1MsylhSPIHMC4LrWTf5D2i2eAOLKl6SWlNRYKK+UFnNJIwCyw5f1w0eS6XSrSQ4GabpOTdri53aLFoOILlJEsqKSCWSAkBJJBe4ssjcdLRHLk01RTHCyyanj6pWpmKlm6zNSFgsDUtVCnHKbMzFsYYw18L+Lp0sTBOXL5lTCJhc8wYE4FQ5QGdyc4jz/X6gAoKRYKfmOeZWwJtdutz6Qw/t55Sik0Fyo3JDNSCxcO5JcMp3yIWGStykoJ7Ht3AtYmbJStMwrJAKiVOyikKawAFiLAAQxePKfCvi6YnSykFaUkqQhSjS6QSEAJS1NQGHDAAWMXkcbCQkVO/wBpRDn5AB/bttHSsqOZ42Po1CA+JZf84jI3axBoZR9KZ6Kh5clVUxSw0xQZ9v8Ah7QOkSyqbXLCSlaXD2FSEhzgKS5fHdoiXoZyv70JGWqUfliMlcCU6iqcXUQcKOAAMrvZIzHzkWur/wBKWR/2XKnTLpWlgACo2PY35rYbqbwVO8LSi9g+SSkH9dPaONFwopWXXVSQSSS5slvtWDZObJ6Q6TpQP/MYOSbuosJUdR4XPmlKaOWWFMEs4JUlh0xmN6rgMwSlXAZJNlH+U7Y2iznhyAoq56iGcTF1EC4GcO5xuYi4nyaadclpa8qBPwn3MN2s20gUVmd4c1JDVJbuVE/VbfSJEcH1QDK8sgBg4Owt9oj6RbCs9H+X6/1jpO7RJ8RPl/DUef6Xg9M9SKA3xqmFSSaVMAAHf4krDNvtaMnSEpJ5xkpFRINlHY2PXPSLZqNKF6hQZJPkouWI+OZs1/eItH4ekkqK0pJC1DlFIapw4GbW6W7x1LiJLdvwDRTJaghbhSXptzB3eztcOHtuINOpSS4KnFuVRN/m0Wmd4Z0xQSZRSr0UN7XxHUzwdIaxV87fdDy4pc/QVp1RT5U1PnFSqrIBvT/MromOdQSJiKVIBY5GKmYFjvSwJbHeGes8LlM1SULpCZQUwAALqXbHbPeCZfh0pJ5QabXL7PZ8Z/Wx+Jgt2gV3aFhXMAdSQobEAgP3dJgXUakliQbMWCUkH6gtvjYQ41UwSx0uLM526FsQuVxMLRQVBDoO4KsNh7e94fHJS3Uf2BI5lTAuoYZn5N8bHZoK88MUgJqCXsLi5F3xh/nAKNOUOQo3ACrvsPxcegjjSyShwsKHmAEXOGDH07w/Yp9Sri2M9IEzAFhQcGk3bq4bfA+cO5XACrqfQuPqmKjP1ikrASAUuFn7yDewff8AKCNR4vpYlMpJuSQl6r/D1fZ3t9yfCuW6kJJVsWg+HMisjtSB+ERang/lBzMIFrAD8sRTkeLpiyQeRJblSpWygXN8sPS+0G6rxOtST5qlEGyXCTZw9mZ7A+/SEfC5E/mEotMrhFSahNYd7fNukKjOl0ha5tLlSUuFGoJLEgA3c+8L/wDaAhNKAWpKbAEG2A173+kBa3xGgyEJSEvLuksQoHBuCxcbsY0OGne41JFmmadBpHmoJUwSC97hNgbMHDxvW8CWkyjWkPMaxYD+Gs5GMR5+nirFiXNTg9MAZxZ/pE2t8Tr5JaTSmWXSXLnlKb9bWxj3jqjDNH5ZfkFIZcR1VCZqKkqUSsm5+0Co5vuzneLTw9IJSCpIJHwmkKDgEEkJsTUlr5LR5mqekHmdSvVgx6tv+UHfvlSnQoo+0alEkqB+zYXLj0b0EdWqSVMWi9cQILhYDJL3J6sAzCxDF753hBxQpAsEgEA5ckODS2QAxze0CzNWrmdQUr4S2DuQBuOgb2vaHiDrFTOlQcM3Lfe+MlyNxHJzlbOyL22I9RMcPbDZNj3FyDndr9jAonuQGKg2PUddmP3GNyVcwLPbmAO+7d8GINOpnPX+jhnvazP1joUdhHIb8M4zQoEsEooLAB3Qpxdut8fdDRXjnKQHvYlRIBO/U+lvaEWkkBISqYApLjlL4BD/AEUb+0WbV+BJJlySlSpZmKCSx2KFqw+bCN2abEkyVXi1KWBTXbIsL3w5jIV6rwCAr/nUCwygva2xjI3Yonq+pYNf4c1wLlKacilVJBYOL2LO2LkHe0Ajg+rWCFUrCcFJBIIUAL2c5uC1jGtJ+0ZS1spZoyq33NfpAknx+orATUKuVwGLYDtnf5mOR4o9IlNK8QtU+cmxqqVcOT6Adi33QXJ1RUmq9he+MOH3xEk+UiYSVT0JUTUeUuEtzWf4nbfq9zA6eFkAgauVzEOSks7/AAhi+Dk2Lj24ZOD6b+T9Cyxo64hr1S1JppCSzXIfJLMRvCtWtMw0q8su6Xvi4IurcE27nrDqbw1BDHVJIBcfwlvSzOe7tb1jhPC02fUJJs9MpZAJsGPoC5P3Xh4ZYRXJ35P0A8au7/Yk0PESiYihYCamIqIHcZtazfnFxVq1JDi9n/QPaFR4aHSUzxYlv4U0M1jYAszuMveCDK5T/GJFsSZjtvbL5gZprI1Sf4foBY11ZHL4l/vRL/3ScjPOv83Ft4PkaxgsvassRe7i1vSEn7qTqCPMJ/hBimRNLOtQwQ5F3fFzvBUibNQ4qUQd/In75tQSPn0hZLbZPp0foZRXiTcR4pNBpTSxS++XLiyujR1ouOzKklZcEGoNg3PT1FzAq5s2p01vYB5E1IcA5NJa/bcQs/fJwB5Jl3qZCwRV9k2w7uH3DbRWC1R06f0Npj4lhTrkzNRMoLvISAWt8a/peF+r43OTMmMpLVtdAtgJNr/CH9u8R8O4mpJQpEmYoUMSmWog7s4Ba5P1iRPFppd5GoDlv+EuwywtiMoaX8toRwj4nWn4r5oUFMWvizNQR9QX/KFk7QIMk/ZKZacZqYuT2zeJFa2cVGqRPAL/AGFfq7ffAOknTjLby5jGlFVJsQASemLxTs2ncduQlFl4DpUCYTOYgBIZnBZ6tje6TcdYtmn8WSSpKVJQFUsCw+E3Iw7Ytv8Ad5dqJevUi0pdi45T6Dbo0QHgessRKU9LhwQ9nPuMd4vj1Jd5ofVfM9F4h4mkJqqlyyQoWKXIBSE2a3w5G9x6i63U6GeqYhSZaFTkpTWhIMxyzJBLgHlBbqCSSHAosrgutKiTKWUkFjSTdrezhoJ0Hh/VhSVGVMcm5pLhsWO3fviK6qB3WINZo0FIKFnzCti7b1DCWZqWxlWcQeeBkoCqgAGGS+Q7ML7/AEhnwbgSlIStWiExJILnzOYF3LJXl/piLDrZK1ClGjskuklKk7bALPXfviDOe+wIpXuUvV8EmIP8N1S8sfdj6AelmhTN4NNSKikEPenZ77fJo9EmonAK/wB0WR0BNwbM9WR723F41pjNQmn9yUwvgsbYuqxwPbMLHI14DNRo82OnVmkXL7+toFVpCVHa7bdH6x6zLkrupejqLuAElmAKUhioOac+94VzdLUstwxSQBZQQc4PLUxDdXGYeWdJehPSkedoQFWYP73+XtE0mQKg9twxL+l/1aLwOHKqc8N3yZbOPQKDDq947l6FVT/2aOlwkNY/Dz9TC/FLlp/z1BSKvP4mqlDKAcEKBSk4xlm2DPHU5alBLMmqynPoG9AcekWXU6NVP/If5RYAl3Lis9CdheIyhKkHzdGRhCSCPjAquK2akZF/xmsy56f89R4+ZWOHSea/xMWAzZ3LmwDP9MsW40mjBKgo4JdrgByLew75EM9ToqXVLlKJSnNSbEzFpDczllGWGHdxcEw8L0roBJZzzqNVgDu3KnG/zxHTF6gMKRoKUSAn+8UgVAF3qSCLZYkkP0DMIvmr0aU+Sosxmpu5b4Jl799987xWtFoqtNJmgFISZBcpASVKmS0rL5cWHscGLRx3TqJkgzKv4yQRQN0r2Jb5w6FkyDVcF4epTzPLKj1mf/1GRPO8MOfjT/8ARln70RkU28Se5SjL10pZSPONLG0w92ss4thos+k4yZiAQhbEZJCT7DoesH6CZPlA0z5ynZ6llbtj4icPjuY5ncQCEDzDJSlLAVIQMWAcpjxMvE8Plfei378x9NAiNeaySFiybuCRdVrKc+0MpfGUtkp/zBQ+rN9YS+dp5i1ATkglmpWAD+G8FI4YNphPqx/ARKUeGfPVH39w7jaTxFJLBaT/ANY+53gkzDu/zivTNApvsq7H8jEH7qtOEqT/AJD/ANpgfC45fJkX3NbG/HeLKkyStCFLWSEpTzHmO5Y4FzAvhzXz5oWdQAnFKQCD9pyalFsY94X6ufMKKROmSy4IVuG6EiIfDPFJiJVUyYZypgSo1m6bfCG2uYr8DNY9qb8Qah3y/vv/AMP/APt/rDZJH6MVb+1x++AlJ/4BFiD/AHgL3IhqOKIO5H+YH7yGjkyYMsauPTwDYHr/ABEtCzSAUBRclJBCQA/XmJsHHtCVPiSTMSETApHUpSxuQVLUkEC4wQ55i0a8VaxS1BPnhNwqXSzDZ1F+hJcWHSKpMQpKjVckklZdyXybsVevWO7BhUoW+ZRHpvCNRKmc0gzEo3SfhJJcfEDdnwRkezgTL7/WPPeHzK1UzCpAqJsXWxAYm1IS+4GxeLtoVgJAqKgDlQ5mNw/WxzHJxGPTLn78zM51YAU5NrEv3N/u+sJNH9mXlps0lm+FHIDctckCHXE5dSbHZv1fq0JuByyudMW70EjLXUpajb0phYvutilhly2Ad8dmjosDgxoFTf6RGVHt9I52zE4mj2jErD/6xAhBfA92+cZMmhLkkAC+1vrGVswL4bI/dZN/s9+phs/eKjpOMmRp5KfLKjSXuBdyyc2JJDv1hxp+MoWSA5IAKiMAkOz7+34xWcZJuVbWxtLSsaLmNhoxUwNn5OMekAq16Qd/mB+MBzuMlLjl/wCpQ/DtE1bFsE41M1kyasSVmVKlpHMGu6aiouSTlgB07xYZU8BADvYZLk2yTuYo3G0SZ8+UtaEKJJSpppYpCFkAsQzFjj3hnN8TqH92LdC/4x05E5Rio+/ve4uospnvufnHMyfb9fnFZPiol2SPrA8/jM2YoJrTLQXcoPNh7luQG42PeJLBJ7M2pFoMy+8Da7SJUHYlYwXI/Ftz84VJ47LQyfMQw61HfqSX9zG5nHJef3lCPWlsd4msck9r/DNqQqVoCuYgGhQKyAA4Z9Uxfq7bNZ4ZeHNL/ASUJdZKySvCSFKLWIrLMCHAy+0Il8QQJyadWhnSqopSWJnKWrphyra1ofeHeMSxppdWolEgPaxD3IN836R6UpzxpSXj4P6/QKCOO6o+RSSTzSegBPnId7v8ok4jq1ASAlOJ6DvkhbDeNa3XSZ6GOppTUDy0i6SFB6gdwD3b2gLjfH5BEo+epTTkKLdA7mw+6PYi1JKSJ2N5nE9Q9pf0MZACPFWl/nWfVJP4RuH+wv3DZhvk/wDzK/CNGSlWQ/1+/McrkW+I/L9CI0yC91Fh6N64j46mXOk6RD/Ckf8AT9YmMsfrEchJEdsR+i8B31MchQ3t7R2qeOrN6D8IiKuz/r1jKQMM/wCrCAkmY2dUm2/sG+6FnB1A6aSKA9Cbn07Xg01PZs7mFvAk/wC7SrfZGH/KLRuMW4vqv6KES+EoM7zFG1NNIsAHdwS6nf27R1rOFFSWRMIO231yIKlSdvuvEyQU4Sfl+MWXF5//AF/hlE801ujUFKrSQS7GwHcOxt6EfKOZQJLDAUCdyQC+Acb/ACvF747IC5agQ6j8LJvVsc8zX9nimp05Ypdyl3DCkWYbetx26PHrYOI7WNsoGcNnkAEzFAKDMFKdg4CQzFd7Bzy/UWfT8em8roQQBgllehyxG7vCeRwhSRUgu5JcE3yCLgpvawfHcQ4kSSHqFQJwKj9SejYG0TyZML+deppboYf2wneWsP0II+8Qu8P6mUhKwVM82YRUCLBRSLkM7DrvBKNEkjdPyP4QLoNCyPifnmbH/wBasRzqPCyi6bV+/qT3HkuYFB0KCu6SDEWrKkpsHOwdsd7wtmaMuykpv+t4UcRRMQFuFhB6FRB2Ay2W22ifwUG+5Owx3HcnWEpN+YO4a30w3rAHEOJylS0pmKBmEfZflOzlJdP4woTqFFHxZALWJLD0JYhvxaEcyeRcvzEPawDYD3JYM46GKR4Tvc/wdCiuYxl+YlSUNWZiXDKLgJ39Qx649osXCp3wnzFJQkl0hIYlhdxteotb6RU5GqCVB7lzdsbeoGRvmHmnYopSU25gRUkC2CACXD2fDG0UywtbnRp1KrLJqpcs2VNuL5D+kBr0ck/3zt1A+sV/96Vp1CYAkt/KXQUh+o+t9veVfjc2/gy7+vyx9Y5Xw+T/AKb/AIOKcdDpk3FtFJEyUyxdRBYbeWs7d2+camSZIFnV6f1EKNV4sKloIlygUrKvhtdCksWzn6CO0eMFi5lSc/ykfK8X7DLS9STCVCUm7EDqXJf5Qu1syVUgjAKvst9m233x3qvE6pg5kI7Hm/MwlnTSVAlQDOXuws4wCc9o6MOKV97b7iWOtPxRLOlCQOtKb94Lm6hdPKgKbJpSB7kBorJLGxcPmn6h7/Nomlzkg3JPuR935w0sKu0CwycVqPwOXGClrF+kR6BZASPLB7lQ9N/zgXUav+UzPdavzgdE0i1SwOlRiihca9/6Gy4aThJXcS2Bu4NXrs3zMd6vhCP4ThRJmpqCEOyX5iVBForcvihpKTg9j9bXjqZxMn4lFQxcq/ExThlONxk/IDa5l7Hh/SJsUOe6z+FoyKQnjCAG8pPzV/3xkddMFrwPSTKuzW9o7eNxkfHUdBy74jFKvaMjITqExzmOZkwdvlGRkEBqUOjfdAHhsj92k2+wPvMZGRRf8b81/TDREsPgD2iZCT1B9v6xkZE09gkcyRuySoOxPUgfkBFa1nC0IlL5Q48zm3cOBjvGoyOzBJ3Rmwz+z7puUlrU53ckm3t1vBcmWo2I5gL36/U7ZMajIbI7W5iTzCPx9LP98C6BZCH/AMczf/2i/wDSMjIkvl/H9FDJXErOCf0/9IVcbJmSit0ik5Ics7Wsd2sfpGRkdXDwXaI0XuVg8SZJYBg4w2xYjJFtnyfcA6vVBZYCnPfcnJuzNaNxkeqooqpO6JpcpAVLAq5n+I2D2ctnfHYbQVp9KVvQ4CSLvY9wM3DWf3jIyITbSs6obs1PlrZ1kFqnNyWcPmxyc9+sIELD7v8AT26RkZHRw7tM5+JVNG1KNSW6/eDHUvUKSWe3pGRkdDgn0OSyT98OSAf16RFqdS/2Wz9zRkZC9lFbpCx5kqlhT3+g/KBqbxqMiVUaiRCO0bXJIyIyMhb3Ably+8apSDc5tvGRkMtmE2qQ0ZGRkd5Cz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639231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Yet, we still smile </a:t>
            </a:r>
            <a:r>
              <a:rPr lang="en-US" b="1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sym typeface="Wingdings" panose="05000000000000000000" pitchFamily="2" charset="2"/>
              </a:rPr>
              <a:t></a:t>
            </a:r>
            <a:endParaRPr lang="en-US" b="1" dirty="0"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4" y="1371600"/>
            <a:ext cx="9144000" cy="4495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2102" y="6019800"/>
            <a:ext cx="86998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PCs at work in the Area-Chair meeting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14063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The life of a CVPR16 paper</a:t>
            </a:r>
            <a:endParaRPr lang="en-US" b="1" dirty="0">
              <a:solidFill>
                <a:srgbClr val="00206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10095" y="2667000"/>
            <a:ext cx="8123809" cy="3466667"/>
            <a:chOff x="439324" y="3062026"/>
            <a:chExt cx="8123809" cy="346666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9324" y="3062026"/>
              <a:ext cx="8123809" cy="3466667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2362200" y="5029200"/>
              <a:ext cx="7620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981200" y="1417637"/>
            <a:ext cx="491512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solidFill>
                  <a:srgbClr val="C00000"/>
                </a:solidFill>
                <a:effectLst/>
                <a:latin typeface="AR CENA" panose="02000000000000000000" pitchFamily="2" charset="0"/>
              </a:rPr>
              <a:t>Welcome to CMT!</a:t>
            </a:r>
          </a:p>
        </p:txBody>
      </p:sp>
    </p:spTree>
    <p:extLst>
      <p:ext uri="{BB962C8B-B14F-4D97-AF65-F5344CB8AC3E}">
        <p14:creationId xmlns:p14="http://schemas.microsoft.com/office/powerpoint/2010/main" val="1944060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The life of a CVPR16 paper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9598" y="1272017"/>
            <a:ext cx="79448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All authors </a:t>
            </a:r>
            <a:r>
              <a:rPr lang="en-US" sz="2800" b="1" dirty="0" smtClean="0">
                <a:solidFill>
                  <a:srgbClr val="C00000"/>
                </a:solidFill>
              </a:rPr>
              <a:t>MUST</a:t>
            </a:r>
            <a:r>
              <a:rPr lang="en-US" sz="2800" dirty="0" smtClean="0">
                <a:solidFill>
                  <a:srgbClr val="002060"/>
                </a:solidFill>
              </a:rPr>
              <a:t> enter their conflict information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0" y="1929998"/>
            <a:ext cx="746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1800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</a:rPr>
              <a:t>authors without </a:t>
            </a:r>
            <a:r>
              <a:rPr lang="en-US" sz="2800" b="1" dirty="0">
                <a:solidFill>
                  <a:srgbClr val="002060"/>
                </a:solidFill>
              </a:rPr>
              <a:t>conflict domains </a:t>
            </a:r>
            <a:r>
              <a:rPr lang="en-US" sz="2800" b="1" dirty="0" smtClean="0">
                <a:solidFill>
                  <a:srgbClr val="002060"/>
                </a:solidFill>
              </a:rPr>
              <a:t>after </a:t>
            </a:r>
            <a:r>
              <a:rPr lang="en-US" sz="2800" b="1" dirty="0">
                <a:solidFill>
                  <a:srgbClr val="002060"/>
                </a:solidFill>
              </a:rPr>
              <a:t>submission deadline</a:t>
            </a:r>
            <a:endParaRPr lang="en-US" sz="2800" b="1" dirty="0" smtClean="0">
              <a:solidFill>
                <a:srgbClr val="002060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2590800" y="3124200"/>
            <a:ext cx="3962400" cy="9003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PCs send a polite email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99598" y="4018478"/>
            <a:ext cx="7944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1000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</a:rPr>
              <a:t>authors without conflict domains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2362200" y="4692241"/>
            <a:ext cx="4419600" cy="9838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PCs send a </a:t>
            </a:r>
            <a:r>
              <a:rPr lang="en-US" sz="3200" b="1" dirty="0" smtClean="0">
                <a:solidFill>
                  <a:srgbClr val="C00000"/>
                </a:solidFill>
              </a:rPr>
              <a:t>scary</a:t>
            </a:r>
            <a:r>
              <a:rPr lang="en-US" sz="3200" b="1" dirty="0" smtClean="0"/>
              <a:t> </a:t>
            </a:r>
            <a:r>
              <a:rPr lang="en-US" sz="2400" b="1" dirty="0" smtClean="0"/>
              <a:t>email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99598" y="5656294"/>
            <a:ext cx="7944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3</a:t>
            </a:r>
            <a:r>
              <a:rPr lang="en-US" sz="3600" b="1" dirty="0" smtClean="0">
                <a:solidFill>
                  <a:srgbClr val="C00000"/>
                </a:solidFill>
              </a:rPr>
              <a:t>00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</a:rPr>
              <a:t>authors without conflict domains</a:t>
            </a:r>
          </a:p>
        </p:txBody>
      </p:sp>
      <p:sp>
        <p:nvSpPr>
          <p:cNvPr id="3" name="Rectangular Callout 2"/>
          <p:cNvSpPr/>
          <p:nvPr/>
        </p:nvSpPr>
        <p:spPr>
          <a:xfrm>
            <a:off x="6858000" y="3124200"/>
            <a:ext cx="2133600" cy="2106257"/>
          </a:xfrm>
          <a:prstGeom prst="wedgeRectCallout">
            <a:avLst>
              <a:gd name="adj1" fmla="val -119560"/>
              <a:gd name="adj2" fmla="val 4192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Your paper is about to be </a:t>
            </a:r>
            <a:r>
              <a:rPr lang="en-US" sz="2800" b="1" dirty="0" smtClean="0">
                <a:solidFill>
                  <a:srgbClr val="C00000"/>
                </a:solidFill>
              </a:rPr>
              <a:t>REJECTED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390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 animBg="1"/>
      <p:bldP spid="11" grpId="0"/>
      <p:bldP spid="12" grpId="0" animBg="1"/>
      <p:bldP spid="13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The life of a CVPR16 paper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22530" name="Picture 2" descr="https://encrypted-tbn1.gstatic.com/images?q=tbn:ANd9GcTEwcRH4hTWkF2aoarnj5D2GXg7CN52kaA83qhObV0TD-pOSljTX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6881" y="1891531"/>
            <a:ext cx="2229031" cy="234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124200" y="2057400"/>
            <a:ext cx="2175122" cy="2247476"/>
            <a:chOff x="2209800" y="976093"/>
            <a:chExt cx="2175122" cy="2247476"/>
          </a:xfrm>
        </p:grpSpPr>
        <p:pic>
          <p:nvPicPr>
            <p:cNvPr id="22532" name="Picture 4" descr="http://images.clipartpanda.com/scholar-clipart-scholar-clipart-1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0" y="976093"/>
              <a:ext cx="2175122" cy="21751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2290801" y="2761904"/>
              <a:ext cx="17604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2060"/>
                  </a:solidFill>
                </a:rPr>
                <a:t>Area-Chair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6" name="Oval Callout 5"/>
          <p:cNvSpPr/>
          <p:nvPr/>
        </p:nvSpPr>
        <p:spPr>
          <a:xfrm>
            <a:off x="4572000" y="1447800"/>
            <a:ext cx="2438400" cy="1219200"/>
          </a:xfrm>
          <a:prstGeom prst="wedgeEllipseCallout">
            <a:avLst>
              <a:gd name="adj1" fmla="val -59833"/>
              <a:gd name="adj2" fmla="val 67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I want this paper!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60512" y="1272017"/>
            <a:ext cx="3621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C00000"/>
                </a:solidFill>
              </a:rPr>
              <a:t>AC bid on papers</a:t>
            </a:r>
          </a:p>
        </p:txBody>
      </p:sp>
    </p:spTree>
    <p:extLst>
      <p:ext uri="{BB962C8B-B14F-4D97-AF65-F5344CB8AC3E}">
        <p14:creationId xmlns:p14="http://schemas.microsoft.com/office/powerpoint/2010/main" val="1555098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The life of a CVPR16 paper</a:t>
            </a:r>
            <a:endParaRPr lang="en-US" b="1" dirty="0">
              <a:solidFill>
                <a:srgbClr val="00206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124200" y="2057400"/>
            <a:ext cx="2175122" cy="2247476"/>
            <a:chOff x="2209800" y="976093"/>
            <a:chExt cx="2175122" cy="2247476"/>
          </a:xfrm>
        </p:grpSpPr>
        <p:pic>
          <p:nvPicPr>
            <p:cNvPr id="22532" name="Picture 4" descr="http://images.clipartpanda.com/scholar-clipart-scholar-clipart-1.jp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0" y="976093"/>
              <a:ext cx="2175122" cy="21751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2290801" y="2761904"/>
              <a:ext cx="17604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2060"/>
                  </a:solidFill>
                </a:rPr>
                <a:t>Area-Chair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9" name="Oval Callout 8"/>
          <p:cNvSpPr/>
          <p:nvPr/>
        </p:nvSpPr>
        <p:spPr>
          <a:xfrm>
            <a:off x="5791200" y="2339870"/>
            <a:ext cx="2667000" cy="1503341"/>
          </a:xfrm>
          <a:prstGeom prst="wedgeEllipseCallout">
            <a:avLst>
              <a:gd name="adj1" fmla="val -93465"/>
              <a:gd name="adj2" fmla="val -59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I know who should review it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0" y="4513074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70%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b="1" dirty="0">
                <a:solidFill>
                  <a:srgbClr val="002060"/>
                </a:solidFill>
              </a:rPr>
              <a:t>of papers assigned ≥ 2 reviewers of top 3 candidates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rgbClr val="002060"/>
              </a:solidFill>
              <a:latin typeface="Lat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  <a:latin typeface="Lato"/>
              </a:rPr>
              <a:t>All assigned </a:t>
            </a:r>
            <a:r>
              <a:rPr lang="en-US" sz="2400" b="1" dirty="0">
                <a:solidFill>
                  <a:srgbClr val="002060"/>
                </a:solidFill>
                <a:latin typeface="Lato"/>
              </a:rPr>
              <a:t>reviewers were </a:t>
            </a:r>
            <a:r>
              <a:rPr lang="en-US" sz="2400" b="1" dirty="0" smtClean="0">
                <a:solidFill>
                  <a:srgbClr val="002060"/>
                </a:solidFill>
                <a:latin typeface="Lato"/>
              </a:rPr>
              <a:t>amongst candidates suggested by the Area-Chairs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rgbClr val="002060"/>
              </a:solidFill>
              <a:latin typeface="Lat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0512" y="1272017"/>
            <a:ext cx="61831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AC bid on papers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C00000"/>
                </a:solidFill>
              </a:rPr>
              <a:t>AC suggest candidate reviewers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827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The life of a CVPR16 paper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0512" y="1272017"/>
            <a:ext cx="580479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AC bid on papers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AC suggest candidate reviewers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C00000"/>
                </a:solidFill>
              </a:rPr>
              <a:t>3 experts review each paper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24582" name="Picture 6" descr="http://images.clipartpanda.com/scholar-clipart-owl-readin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4412" y="3438524"/>
            <a:ext cx="16668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6" name="Picture 10" descr="https://p2cdn4static.sharpschool.com/UserFiles/Servers/Server_2876908/Image/Clip%20Art/Bee%20Reading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6430" y="3444234"/>
            <a:ext cx="1374502" cy="173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8" name="Picture 12" descr="http://images.clipartpanda.com/owl-reading-clipart-dcreAEqRi.gi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4768" y="3489758"/>
            <a:ext cx="1778032" cy="164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297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Review progress statistics</a:t>
            </a:r>
            <a:endParaRPr lang="en-US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15153466"/>
              </p:ext>
            </p:extLst>
          </p:nvPr>
        </p:nvGraphicFramePr>
        <p:xfrm>
          <a:off x="152400" y="1219200"/>
          <a:ext cx="8970196" cy="5333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11"/>
          <p:cNvSpPr/>
          <p:nvPr/>
        </p:nvSpPr>
        <p:spPr>
          <a:xfrm>
            <a:off x="838200" y="6172200"/>
            <a:ext cx="30396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Before the deadline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01894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The life of a CVPR16 paper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0512" y="1272017"/>
            <a:ext cx="580479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AC bid on papers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AC suggest candidate reviewers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3 experts review the paper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C00000"/>
                </a:solidFill>
              </a:rPr>
              <a:t>3 AC discuss the paper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27650" name="Picture 2" descr="http://previews.123rf.com/images/orla/orla1303/orla130300439/18652866-3d-people-men-person-talking-with-one-worried-and-blank-bubbles-Stock-Photo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2667000"/>
            <a:ext cx="5869904" cy="439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38400" y="3937152"/>
            <a:ext cx="6992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YES</a:t>
            </a:r>
            <a:endParaRPr lang="en-US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6934200" y="3420803"/>
            <a:ext cx="5693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NO</a:t>
            </a:r>
            <a:endParaRPr lang="en-US" sz="2000" b="1" dirty="0"/>
          </a:p>
        </p:txBody>
      </p:sp>
      <p:sp>
        <p:nvSpPr>
          <p:cNvPr id="11" name="Rectangle 10"/>
          <p:cNvSpPr/>
          <p:nvPr/>
        </p:nvSpPr>
        <p:spPr>
          <a:xfrm>
            <a:off x="4045259" y="3312470"/>
            <a:ext cx="8707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HELP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475089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The life of a CVPR16 paper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0512" y="1272017"/>
            <a:ext cx="733886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AC bid on papers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AC suggest candidate reviewers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3 experts review the paper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3 AC discuss the paper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C00000"/>
                </a:solidFill>
              </a:rPr>
              <a:t>12 panels discuss Orals and Spotlights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28678" name="Picture 6" descr="http://blogs.helsinki.fi/aksentti-ry/files/2015/04/meeting-large-vote-table.g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21" y="3481893"/>
            <a:ext cx="6048758" cy="337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330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" y="-35170"/>
            <a:ext cx="9143999" cy="6902381"/>
            <a:chOff x="1" y="-35170"/>
            <a:chExt cx="9143999" cy="6902381"/>
          </a:xfrm>
        </p:grpSpPr>
        <p:pic>
          <p:nvPicPr>
            <p:cNvPr id="13316" name="Picture 4" descr="http://www.2mrealty.com/images/stacks_of_paper_407.jpg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-22610"/>
              <a:ext cx="3291840" cy="6880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http://www.2mrealty.com/images/stacks_of_paper_407.jpg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6081" y="-35170"/>
              <a:ext cx="3291840" cy="6880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http://www.2mrealty.com/images/stacks_of_paper_407.jpg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2160" y="-13398"/>
              <a:ext cx="3291840" cy="6880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44" y="457200"/>
            <a:ext cx="8113712" cy="4798219"/>
          </a:xfrm>
        </p:spPr>
        <p:txBody>
          <a:bodyPr/>
          <a:lstStyle/>
          <a:p>
            <a:pPr algn="ctr"/>
            <a:r>
              <a:rPr lang="en-US" sz="19900" cap="none" dirty="0" smtClean="0">
                <a:ln w="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2145 </a:t>
            </a:r>
            <a:br>
              <a:rPr lang="en-US" sz="19900" cap="none" dirty="0" smtClean="0">
                <a:ln w="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9600" cap="none" dirty="0" smtClean="0">
                <a:ln w="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SUBMISSIONS</a:t>
            </a:r>
            <a:endParaRPr lang="en-US" sz="9600" cap="none" dirty="0">
              <a:ln w="0"/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4519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81"/>
            <a:ext cx="9144000" cy="4798219"/>
          </a:xfrm>
        </p:spPr>
        <p:txBody>
          <a:bodyPr/>
          <a:lstStyle/>
          <a:p>
            <a:pPr algn="ctr"/>
            <a:r>
              <a:rPr lang="en-US" sz="13800" cap="none" dirty="0" smtClean="0">
                <a:ln w="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lang="en-US" sz="19900" cap="none" dirty="0" smtClean="0">
                <a:ln w="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en-US" sz="19900" cap="none" dirty="0" smtClean="0">
                <a:ln w="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8800" cap="none" dirty="0" smtClean="0">
                <a:ln w="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GENERAL CHAIRS</a:t>
            </a:r>
            <a:endParaRPr lang="en-US" sz="8800" cap="none" dirty="0">
              <a:ln w="0"/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 descr="Profess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3722946"/>
            <a:ext cx="1587378" cy="158737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732059" y="5334000"/>
            <a:ext cx="23583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Ruzena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Bajcsy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1028" name="Picture 4" descr="Profess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1400" y="3716535"/>
            <a:ext cx="1600200" cy="160020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661036" y="5334000"/>
            <a:ext cx="15327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Fei-Fei</a:t>
            </a:r>
            <a:r>
              <a:rPr lang="en-US" sz="2400" b="1" dirty="0">
                <a:solidFill>
                  <a:srgbClr val="002060"/>
                </a:solidFill>
              </a:rPr>
              <a:t> Li</a:t>
            </a:r>
          </a:p>
        </p:txBody>
      </p:sp>
      <p:pic>
        <p:nvPicPr>
          <p:cNvPr id="1030" name="Picture 6" descr="Profess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1246" y="3716535"/>
            <a:ext cx="1600200" cy="160020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785006" y="5334000"/>
            <a:ext cx="26292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Tinne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Tuytelaars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223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2mrealty.com/images/stacks_of_paper_407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6081" y="-35170"/>
            <a:ext cx="3291840" cy="688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44" y="457200"/>
            <a:ext cx="8113712" cy="4798219"/>
          </a:xfrm>
        </p:spPr>
        <p:txBody>
          <a:bodyPr/>
          <a:lstStyle/>
          <a:p>
            <a:pPr algn="ctr"/>
            <a:r>
              <a:rPr lang="en-US" sz="19900" cap="none" dirty="0" smtClean="0">
                <a:ln w="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643</a:t>
            </a:r>
            <a:br>
              <a:rPr lang="en-US" sz="19900" cap="none" dirty="0" smtClean="0">
                <a:ln w="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9600" cap="none" dirty="0" smtClean="0">
                <a:ln w="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ACCEPTED</a:t>
            </a:r>
            <a:endParaRPr lang="en-US" sz="9600" cap="none" dirty="0">
              <a:ln w="0"/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1208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www.cctin.org/images/presentation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8600" y="2272665"/>
            <a:ext cx="6324600" cy="458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44" y="457200"/>
            <a:ext cx="8113712" cy="4798219"/>
          </a:xfrm>
        </p:spPr>
        <p:txBody>
          <a:bodyPr/>
          <a:lstStyle/>
          <a:p>
            <a:pPr algn="ctr"/>
            <a:r>
              <a:rPr lang="en-US" sz="19900" cap="none" dirty="0" smtClean="0">
                <a:ln w="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123</a:t>
            </a:r>
            <a:br>
              <a:rPr lang="en-US" sz="19900" cap="none" dirty="0" smtClean="0">
                <a:ln w="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9600" cap="none" dirty="0" smtClean="0">
                <a:ln w="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SPOTLIGHTS</a:t>
            </a:r>
            <a:endParaRPr lang="en-US" sz="9600" cap="none" dirty="0">
              <a:ln w="0"/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9443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unmgrc.unm.edu/conference/2014-conference/images/oral-present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-381000" y="2286000"/>
            <a:ext cx="4451478" cy="443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44" y="457200"/>
            <a:ext cx="8113712" cy="4798219"/>
          </a:xfrm>
        </p:spPr>
        <p:txBody>
          <a:bodyPr/>
          <a:lstStyle/>
          <a:p>
            <a:pPr algn="ctr"/>
            <a:r>
              <a:rPr lang="en-US" sz="19900" cap="none" dirty="0">
                <a:ln w="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r>
              <a:rPr lang="en-US" sz="19900" cap="none" dirty="0" smtClean="0">
                <a:ln w="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br>
              <a:rPr lang="en-US" sz="19900" cap="none" dirty="0" smtClean="0">
                <a:ln w="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9600" cap="none" dirty="0" smtClean="0">
                <a:ln w="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ORALS</a:t>
            </a:r>
            <a:endParaRPr lang="en-US" sz="9600" cap="none" dirty="0">
              <a:ln w="0"/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1256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rtl="0"/>
            <a:r>
              <a:rPr lang="en-US" b="1" dirty="0" smtClean="0">
                <a:solidFill>
                  <a:srgbClr val="002060"/>
                </a:solidFill>
              </a:rPr>
              <a:t>Thanks to the wonderful Area Chairs!!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137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/>
          <p:cNvSpPr>
            <a:spLocks noGrp="1"/>
          </p:cNvSpPr>
          <p:nvPr>
            <p:ph type="title"/>
          </p:nvPr>
        </p:nvSpPr>
        <p:spPr>
          <a:xfrm>
            <a:off x="457200" y="147343"/>
            <a:ext cx="8229600" cy="487363"/>
          </a:xfrm>
        </p:spPr>
        <p:txBody>
          <a:bodyPr/>
          <a:lstStyle/>
          <a:p>
            <a:pPr rtl="0"/>
            <a:r>
              <a:rPr lang="en-US" b="1" dirty="0" smtClean="0">
                <a:solidFill>
                  <a:srgbClr val="002060"/>
                </a:solidFill>
              </a:rPr>
              <a:t>Computer vision is booming</a:t>
            </a:r>
            <a:endParaRPr lang="en-US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152400" y="914400"/>
          <a:ext cx="87630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57448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/>
          <p:cNvSpPr>
            <a:spLocks noGrp="1"/>
          </p:cNvSpPr>
          <p:nvPr>
            <p:ph type="title"/>
          </p:nvPr>
        </p:nvSpPr>
        <p:spPr>
          <a:xfrm>
            <a:off x="457200" y="147343"/>
            <a:ext cx="8229600" cy="487363"/>
          </a:xfrm>
        </p:spPr>
        <p:txBody>
          <a:bodyPr/>
          <a:lstStyle/>
          <a:p>
            <a:pPr rtl="0"/>
            <a:r>
              <a:rPr lang="en-US" b="1" dirty="0" smtClean="0">
                <a:solidFill>
                  <a:srgbClr val="002060"/>
                </a:solidFill>
              </a:rPr>
              <a:t>Computer vision is booming</a:t>
            </a:r>
            <a:endParaRPr lang="en-US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606560881"/>
              </p:ext>
            </p:extLst>
          </p:nvPr>
        </p:nvGraphicFramePr>
        <p:xfrm>
          <a:off x="152400" y="914400"/>
          <a:ext cx="87630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7637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3"/>
          </a:xfrm>
        </p:spPr>
        <p:txBody>
          <a:bodyPr/>
          <a:lstStyle/>
          <a:p>
            <a:pPr rtl="0"/>
            <a:r>
              <a:rPr lang="en-US" b="1" dirty="0" smtClean="0">
                <a:solidFill>
                  <a:srgbClr val="002060"/>
                </a:solidFill>
              </a:rPr>
              <a:t>Topic Trends</a:t>
            </a:r>
            <a:endParaRPr lang="en-US" b="1" dirty="0">
              <a:solidFill>
                <a:srgbClr val="002060"/>
              </a:solidFill>
            </a:endParaRPr>
          </a:p>
        </p:txBody>
      </p:sp>
      <p:graphicFrame>
        <p:nvGraphicFramePr>
          <p:cNvPr id="3" name="Chart 2"/>
          <p:cNvGraphicFramePr/>
          <p:nvPr>
            <p:extLst/>
          </p:nvPr>
        </p:nvGraphicFramePr>
        <p:xfrm>
          <a:off x="533400" y="914400"/>
          <a:ext cx="80772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44409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b="1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SPOTLIGHTS</a:t>
            </a:r>
            <a:r>
              <a:rPr lang="en-US" b="1" dirty="0" smtClean="0">
                <a:solidFill>
                  <a:srgbClr val="002060"/>
                </a:solidFill>
              </a:rPr>
              <a:t> – NEW to CVPR16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b="1" dirty="0" smtClean="0">
                <a:solidFill>
                  <a:srgbClr val="002060"/>
                </a:solidFill>
              </a:rPr>
              <a:t>Short oral presentations</a:t>
            </a:r>
          </a:p>
          <a:p>
            <a:pPr algn="l" rtl="0"/>
            <a:endParaRPr lang="en-US" b="1" dirty="0" smtClean="0">
              <a:solidFill>
                <a:srgbClr val="002060"/>
              </a:solidFill>
            </a:endParaRPr>
          </a:p>
          <a:p>
            <a:pPr algn="l" rtl="0"/>
            <a:r>
              <a:rPr lang="en-US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Expose more papers to the broad audience</a:t>
            </a:r>
          </a:p>
          <a:p>
            <a:pPr algn="l" rtl="0"/>
            <a:endParaRPr lang="en-US" b="1" dirty="0" smtClean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algn="l" rtl="0"/>
            <a:r>
              <a:rPr lang="en-US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No questions after spotlights - discussions only at the posters.</a:t>
            </a:r>
          </a:p>
          <a:p>
            <a:pPr algn="l" rtl="0"/>
            <a:endParaRPr lang="en-US" b="1" dirty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algn="l" rtl="0"/>
            <a:r>
              <a:rPr lang="en-US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(Also for Long Orals – discussions at posters)</a:t>
            </a:r>
          </a:p>
          <a:p>
            <a:pPr marL="120650" indent="0" algn="l" rtl="0">
              <a:buNone/>
            </a:pPr>
            <a:endParaRPr lang="en-US" b="1" dirty="0" smtClean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algn="l" rtl="0"/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4" name="Picture 4" descr="http://www.libertymarineswfl.com/new-clipart_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9440" y="144126"/>
            <a:ext cx="1371600" cy="141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508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1" i="0" u="none" strike="noStrike" cap="none" baseline="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CVPR</a:t>
            </a:r>
            <a:r>
              <a:rPr lang="en-US" sz="4400" b="1" i="0" u="none" strike="noStrike" cap="none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2016 celebrates</a:t>
            </a:r>
            <a:endParaRPr lang="en-US" sz="4400" b="1" i="0" u="none" strike="noStrike" cap="none" baseline="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l" rtl="0"/>
            <a:endParaRPr lang="en-US" sz="3600" b="1" u="sng" dirty="0" smtClean="0">
              <a:solidFill>
                <a:srgbClr val="002060"/>
              </a:solidFill>
            </a:endParaRPr>
          </a:p>
          <a:p>
            <a:pPr algn="l" rtl="0"/>
            <a:r>
              <a:rPr lang="en-US" sz="3600" b="1" u="sng" dirty="0" smtClean="0">
                <a:solidFill>
                  <a:srgbClr val="002060"/>
                </a:solidFill>
              </a:rPr>
              <a:t>We promised</a:t>
            </a:r>
            <a:r>
              <a:rPr lang="en-US" sz="3600" u="sng" dirty="0" smtClean="0">
                <a:solidFill>
                  <a:srgbClr val="002060"/>
                </a:solidFill>
              </a:rPr>
              <a:t>:</a:t>
            </a:r>
            <a:r>
              <a:rPr lang="en-US" sz="3600" dirty="0" smtClean="0">
                <a:solidFill>
                  <a:srgbClr val="002060"/>
                </a:solidFill>
              </a:rPr>
              <a:t>  </a:t>
            </a:r>
          </a:p>
          <a:p>
            <a:pPr lvl="1" algn="l" rtl="0"/>
            <a:r>
              <a:rPr lang="en-US" b="1" dirty="0" smtClean="0">
                <a:solidFill>
                  <a:srgbClr val="FFFF00"/>
                </a:solidFill>
              </a:rPr>
              <a:t>Increased </a:t>
            </a:r>
            <a:r>
              <a:rPr lang="en-US" b="1" dirty="0">
                <a:solidFill>
                  <a:srgbClr val="FFFF00"/>
                </a:solidFill>
              </a:rPr>
              <a:t>presence and interactions between Industry and </a:t>
            </a:r>
            <a:r>
              <a:rPr lang="en-US" b="1" dirty="0" smtClean="0">
                <a:solidFill>
                  <a:srgbClr val="FFFF00"/>
                </a:solidFill>
              </a:rPr>
              <a:t>Academia</a:t>
            </a:r>
          </a:p>
          <a:p>
            <a:pPr algn="l" rtl="0"/>
            <a:r>
              <a:rPr lang="en-US" sz="3600" b="1" i="0" u="sng" strike="noStrike" cap="none" baseline="0" dirty="0" smtClean="0">
                <a:solidFill>
                  <a:srgbClr val="002060"/>
                </a:solidFill>
                <a:sym typeface="Calibri"/>
              </a:rPr>
              <a:t>We delivered:</a:t>
            </a:r>
          </a:p>
          <a:p>
            <a:pPr lvl="1" algn="l" rtl="0"/>
            <a:r>
              <a:rPr lang="en-US" b="1" dirty="0" smtClean="0">
                <a:solidFill>
                  <a:srgbClr val="FFFF00"/>
                </a:solidFill>
              </a:rPr>
              <a:t>Expo with over </a:t>
            </a:r>
            <a:r>
              <a:rPr lang="en-US" sz="3600" b="1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80</a:t>
            </a:r>
            <a:r>
              <a:rPr lang="en-US" b="1" dirty="0" smtClean="0">
                <a:solidFill>
                  <a:srgbClr val="FFFF00"/>
                </a:solidFill>
              </a:rPr>
              <a:t> companies!!</a:t>
            </a:r>
          </a:p>
          <a:p>
            <a:pPr lvl="1" algn="l" rtl="0"/>
            <a:r>
              <a:rPr lang="en-US" b="1" i="0" strike="noStrike" cap="none" baseline="0" dirty="0" smtClean="0">
                <a:solidFill>
                  <a:srgbClr val="FFFF00"/>
                </a:solidFill>
                <a:sym typeface="Calibri"/>
              </a:rPr>
              <a:t>Online job fair on</a:t>
            </a:r>
            <a:r>
              <a:rPr lang="en-US" b="1" i="0" strike="noStrike" cap="none" dirty="0" smtClean="0">
                <a:solidFill>
                  <a:srgbClr val="FFFF00"/>
                </a:solidFill>
                <a:sym typeface="Calibri"/>
              </a:rPr>
              <a:t> website</a:t>
            </a:r>
            <a:endParaRPr lang="en-US" b="1" i="0" strike="noStrike" cap="none" baseline="0" dirty="0" smtClean="0">
              <a:solidFill>
                <a:srgbClr val="FFFF00"/>
              </a:solidFill>
              <a:sym typeface="Calibri"/>
            </a:endParaRPr>
          </a:p>
          <a:p>
            <a:pPr lvl="1" algn="l" rtl="0"/>
            <a:r>
              <a:rPr lang="en-US" sz="3600" b="1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32</a:t>
            </a:r>
            <a:r>
              <a:rPr lang="en-US" b="1" dirty="0" smtClean="0">
                <a:solidFill>
                  <a:srgbClr val="FFFF00"/>
                </a:solidFill>
              </a:rPr>
              <a:t> Live demos</a:t>
            </a:r>
            <a:endParaRPr lang="en-US" b="1" i="0" strike="noStrike" cap="none" baseline="0" dirty="0">
              <a:solidFill>
                <a:srgbClr val="002060"/>
              </a:solidFill>
              <a:sym typeface="Calibri"/>
            </a:endParaRPr>
          </a:p>
          <a:p>
            <a:pPr algn="l" rtl="0"/>
            <a:endParaRPr lang="en-US" sz="3600" dirty="0" smtClean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2484" y="1066800"/>
            <a:ext cx="69990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0650" algn="ctr"/>
            <a:r>
              <a:rPr lang="en-US" sz="3200" b="1" u="sng" dirty="0">
                <a:solidFill>
                  <a:srgbClr val="C00000"/>
                </a:solidFill>
              </a:rPr>
              <a:t>Coming of Age of computer </a:t>
            </a:r>
            <a:r>
              <a:rPr lang="en-US" sz="3200" b="1" u="sng" dirty="0" smtClean="0">
                <a:solidFill>
                  <a:srgbClr val="C00000"/>
                </a:solidFill>
              </a:rPr>
              <a:t>vision</a:t>
            </a:r>
            <a:endParaRPr lang="en-US" sz="3200" u="sng" dirty="0">
              <a:solidFill>
                <a:srgbClr val="C00000"/>
              </a:solidFill>
            </a:endParaRPr>
          </a:p>
        </p:txBody>
      </p:sp>
      <p:pic>
        <p:nvPicPr>
          <p:cNvPr id="5" name="Picture 4" descr="http://www.libertymarineswfl.com/new-clipart_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3962400"/>
            <a:ext cx="1600200" cy="165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966659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libertymarineswfl.com/new-clipart_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5343662"/>
            <a:ext cx="1371600" cy="141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1" i="0" u="none" strike="noStrike" cap="none" baseline="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CVPR</a:t>
            </a:r>
            <a:r>
              <a:rPr lang="en-US" sz="4400" b="1" i="0" u="none" strike="noStrike" cap="none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2016 celebrates</a:t>
            </a:r>
            <a:endParaRPr lang="en-US" sz="4400" b="1" i="0" u="none" strike="noStrike" cap="none" baseline="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457200" y="1798637"/>
            <a:ext cx="85344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l" rtl="0"/>
            <a:r>
              <a:rPr lang="en-US" sz="3600" b="1" u="sng" dirty="0" smtClean="0">
                <a:solidFill>
                  <a:srgbClr val="002060"/>
                </a:solidFill>
              </a:rPr>
              <a:t>We promised</a:t>
            </a:r>
            <a:r>
              <a:rPr lang="en-US" sz="3600" u="sng" dirty="0" smtClean="0">
                <a:solidFill>
                  <a:srgbClr val="002060"/>
                </a:solidFill>
              </a:rPr>
              <a:t>:</a:t>
            </a:r>
            <a:r>
              <a:rPr lang="en-US" sz="3600" dirty="0" smtClean="0">
                <a:solidFill>
                  <a:srgbClr val="002060"/>
                </a:solidFill>
              </a:rPr>
              <a:t>  </a:t>
            </a:r>
          </a:p>
          <a:p>
            <a:pPr lvl="1" algn="l" rtl="0"/>
            <a:r>
              <a:rPr lang="en-US" b="1" dirty="0" smtClean="0">
                <a:solidFill>
                  <a:srgbClr val="FFFF00"/>
                </a:solidFill>
              </a:rPr>
              <a:t>Increased </a:t>
            </a:r>
            <a:r>
              <a:rPr lang="en-US" b="1" dirty="0">
                <a:solidFill>
                  <a:srgbClr val="FFFF00"/>
                </a:solidFill>
              </a:rPr>
              <a:t>financial support to </a:t>
            </a:r>
            <a:r>
              <a:rPr lang="en-US" b="1" dirty="0" smtClean="0">
                <a:solidFill>
                  <a:srgbClr val="FFFF00"/>
                </a:solidFill>
              </a:rPr>
              <a:t>students</a:t>
            </a:r>
          </a:p>
          <a:p>
            <a:pPr lvl="1" algn="l" rtl="0"/>
            <a:r>
              <a:rPr lang="en-US" b="1" dirty="0" smtClean="0">
                <a:solidFill>
                  <a:srgbClr val="FFFF00"/>
                </a:solidFill>
              </a:rPr>
              <a:t>Increased </a:t>
            </a:r>
            <a:r>
              <a:rPr lang="en-US" b="1" dirty="0">
                <a:solidFill>
                  <a:srgbClr val="FFFF00"/>
                </a:solidFill>
              </a:rPr>
              <a:t>presence of women </a:t>
            </a:r>
            <a:endParaRPr lang="en-US" b="1" dirty="0" smtClean="0">
              <a:solidFill>
                <a:srgbClr val="FFFF00"/>
              </a:solidFill>
            </a:endParaRPr>
          </a:p>
          <a:p>
            <a:pPr algn="l" rtl="0"/>
            <a:r>
              <a:rPr lang="en-US" sz="3600" b="1" i="0" u="sng" strike="noStrike" cap="none" baseline="0" dirty="0" smtClean="0">
                <a:solidFill>
                  <a:srgbClr val="002060"/>
                </a:solidFill>
                <a:sym typeface="Calibri"/>
              </a:rPr>
              <a:t>We delivered:</a:t>
            </a:r>
          </a:p>
          <a:p>
            <a:pPr lvl="1" algn="l" rtl="0"/>
            <a:r>
              <a:rPr lang="en-US" b="1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56</a:t>
            </a:r>
            <a:r>
              <a:rPr lang="en-US" b="1" dirty="0" smtClean="0">
                <a:solidFill>
                  <a:srgbClr val="FFFF00"/>
                </a:solidFill>
              </a:rPr>
              <a:t> travel grants (</a:t>
            </a:r>
            <a:r>
              <a:rPr lang="en-US" sz="2400" b="1" dirty="0" smtClean="0">
                <a:solidFill>
                  <a:srgbClr val="FFFF00"/>
                </a:solidFill>
              </a:rPr>
              <a:t>students and young researchers</a:t>
            </a:r>
            <a:r>
              <a:rPr lang="en-US" b="1" dirty="0" smtClean="0">
                <a:solidFill>
                  <a:srgbClr val="FFFF00"/>
                </a:solidFill>
              </a:rPr>
              <a:t>)</a:t>
            </a:r>
          </a:p>
          <a:p>
            <a:pPr lvl="1" algn="l" rtl="0"/>
            <a:r>
              <a:rPr lang="en-US" b="1" dirty="0" smtClean="0">
                <a:solidFill>
                  <a:srgbClr val="FFFF00"/>
                </a:solidFill>
              </a:rPr>
              <a:t>Second </a:t>
            </a:r>
            <a:r>
              <a:rPr lang="en-US" b="1" dirty="0" err="1" smtClean="0">
                <a:solidFill>
                  <a:srgbClr val="FFFF00"/>
                </a:solidFill>
              </a:rPr>
              <a:t>WiCV</a:t>
            </a:r>
            <a:r>
              <a:rPr lang="en-US" b="1" dirty="0" smtClean="0">
                <a:solidFill>
                  <a:srgbClr val="FFFF00"/>
                </a:solidFill>
              </a:rPr>
              <a:t> workshop (</a:t>
            </a:r>
            <a:r>
              <a:rPr lang="en-US" sz="2400" b="1" dirty="0" smtClean="0">
                <a:solidFill>
                  <a:srgbClr val="FFFF00"/>
                </a:solidFill>
              </a:rPr>
              <a:t>Women in Computer Vision</a:t>
            </a:r>
            <a:r>
              <a:rPr lang="en-US" b="1" dirty="0" smtClean="0">
                <a:solidFill>
                  <a:srgbClr val="FFFF00"/>
                </a:solidFill>
              </a:rPr>
              <a:t>)</a:t>
            </a:r>
            <a:endParaRPr lang="en-US" b="1" i="0" strike="noStrike" cap="none" baseline="0" dirty="0" smtClean="0">
              <a:solidFill>
                <a:srgbClr val="FFFF00"/>
              </a:solidFill>
              <a:sym typeface="Calibri"/>
            </a:endParaRPr>
          </a:p>
          <a:p>
            <a:pPr lvl="1" algn="l" rtl="0"/>
            <a:r>
              <a:rPr lang="en-US" b="1" dirty="0" smtClean="0">
                <a:solidFill>
                  <a:srgbClr val="FFFF00"/>
                </a:solidFill>
              </a:rPr>
              <a:t>Organizing committee with women majority</a:t>
            </a:r>
          </a:p>
          <a:p>
            <a:pPr lvl="1" algn="l" rtl="0"/>
            <a:r>
              <a:rPr lang="en-US" sz="3200" b="1" i="0" strike="noStrike" cap="none" baseline="0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sym typeface="Calibri"/>
              </a:rPr>
              <a:t>Child care facilities</a:t>
            </a:r>
            <a:endParaRPr lang="en-US" sz="3200" b="1" i="0" strike="noStrike" cap="none" baseline="0" dirty="0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sym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51970" y="1066800"/>
            <a:ext cx="58400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0650" algn="ctr"/>
            <a:r>
              <a:rPr lang="en-US" sz="3200" b="1" u="sng" dirty="0">
                <a:solidFill>
                  <a:srgbClr val="C00000"/>
                </a:solidFill>
              </a:rPr>
              <a:t>Next generation researchers</a:t>
            </a:r>
            <a:endParaRPr lang="en-US" sz="3200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87164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81"/>
            <a:ext cx="9144000" cy="4798219"/>
          </a:xfrm>
        </p:spPr>
        <p:txBody>
          <a:bodyPr/>
          <a:lstStyle/>
          <a:p>
            <a:pPr algn="ctr"/>
            <a:r>
              <a:rPr lang="en-US" sz="13800" cap="none" dirty="0" smtClean="0">
                <a:ln w="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r>
              <a:rPr lang="en-US" sz="19900" cap="none" dirty="0" smtClean="0">
                <a:ln w="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en-US" sz="19900" cap="none" dirty="0" smtClean="0">
                <a:ln w="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8800" cap="none" dirty="0" smtClean="0">
                <a:ln w="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PROGRAM CHAIRS</a:t>
            </a:r>
            <a:endParaRPr lang="en-US" sz="8800" cap="none" dirty="0">
              <a:ln w="0"/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50" name="Picture 2" descr="Profess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3657601"/>
            <a:ext cx="1624074" cy="163575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rofess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0160" y="3657600"/>
            <a:ext cx="1635759" cy="163576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volgenau.gmu.edu/faculty-profile-portlet/images/janakosecka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58605" y="3657600"/>
            <a:ext cx="1752600" cy="163576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rofess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3892" y="3657600"/>
            <a:ext cx="1635760" cy="163576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6807" y="5387290"/>
            <a:ext cx="22236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Lourdes </a:t>
            </a:r>
            <a:r>
              <a:rPr lang="en-US" sz="2000" b="1" dirty="0" err="1">
                <a:solidFill>
                  <a:srgbClr val="002060"/>
                </a:solidFill>
              </a:rPr>
              <a:t>Agapito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45090" y="5387290"/>
            <a:ext cx="17524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Tamara Berg</a:t>
            </a:r>
          </a:p>
        </p:txBody>
      </p:sp>
      <p:sp>
        <p:nvSpPr>
          <p:cNvPr id="8" name="Rectangle 7"/>
          <p:cNvSpPr/>
          <p:nvPr/>
        </p:nvSpPr>
        <p:spPr>
          <a:xfrm>
            <a:off x="4662090" y="5387290"/>
            <a:ext cx="18966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Jana </a:t>
            </a:r>
            <a:r>
              <a:rPr lang="en-US" sz="2000" b="1" dirty="0" err="1">
                <a:solidFill>
                  <a:srgbClr val="002060"/>
                </a:solidFill>
              </a:rPr>
              <a:t>Kosecka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23359" y="5387290"/>
            <a:ext cx="23054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Lihi Zelnik-Manor</a:t>
            </a:r>
          </a:p>
        </p:txBody>
      </p:sp>
    </p:spTree>
    <p:extLst>
      <p:ext uri="{BB962C8B-B14F-4D97-AF65-F5344CB8AC3E}">
        <p14:creationId xmlns:p14="http://schemas.microsoft.com/office/powerpoint/2010/main" val="2964754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Invited Speakers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026" name="Picture 2" descr="Professor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794172"/>
            <a:ext cx="2790825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ofessor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6587" y="1794172"/>
            <a:ext cx="2790825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rofessor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2498" y="1794172"/>
            <a:ext cx="2790825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2006" y="4643735"/>
            <a:ext cx="26116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Amnon</a:t>
            </a:r>
            <a:r>
              <a:rPr lang="en-US" sz="24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Shashua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3817467" y="4643735"/>
            <a:ext cx="16882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Liz </a:t>
            </a:r>
            <a:r>
              <a:rPr lang="en-US" sz="24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Spelke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6514504" y="4643735"/>
            <a:ext cx="21868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Nick </a:t>
            </a:r>
            <a:r>
              <a:rPr lang="en-US" sz="24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Bostrom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22024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b="1" dirty="0" smtClean="0">
                <a:solidFill>
                  <a:srgbClr val="002060"/>
                </a:solidFill>
              </a:rPr>
              <a:t>Some instructions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610600" cy="5029200"/>
          </a:xfrm>
        </p:spPr>
        <p:txBody>
          <a:bodyPr/>
          <a:lstStyle/>
          <a:p>
            <a:pPr algn="l" rtl="0"/>
            <a:r>
              <a:rPr lang="en-US" b="1" dirty="0" smtClean="0">
                <a:solidFill>
                  <a:srgbClr val="002060"/>
                </a:solidFill>
              </a:rPr>
              <a:t>Please </a:t>
            </a:r>
            <a:r>
              <a:rPr lang="en-US" b="1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DO NOT </a:t>
            </a:r>
            <a:r>
              <a:rPr lang="en-US" b="1" dirty="0" smtClean="0">
                <a:solidFill>
                  <a:srgbClr val="002060"/>
                </a:solidFill>
              </a:rPr>
              <a:t>download proceedings during the conference (</a:t>
            </a:r>
            <a:r>
              <a:rPr lang="en-US" b="1" dirty="0" smtClean="0">
                <a:solidFill>
                  <a:srgbClr val="FF0000"/>
                </a:solidFill>
              </a:rPr>
              <a:t>WIFI will die….</a:t>
            </a:r>
            <a:r>
              <a:rPr lang="en-US" b="1" dirty="0" smtClean="0">
                <a:solidFill>
                  <a:srgbClr val="002060"/>
                </a:solidFill>
              </a:rPr>
              <a:t>)</a:t>
            </a:r>
          </a:p>
          <a:p>
            <a:pPr algn="l" rtl="0"/>
            <a:endParaRPr lang="en-US" b="1" dirty="0" smtClean="0">
              <a:solidFill>
                <a:srgbClr val="002060"/>
              </a:solidFill>
            </a:endParaRPr>
          </a:p>
          <a:p>
            <a:pPr algn="l" rtl="0"/>
            <a:r>
              <a:rPr lang="en-US" b="1" dirty="0" smtClean="0">
                <a:solidFill>
                  <a:srgbClr val="002060"/>
                </a:solidFill>
              </a:rPr>
              <a:t>Oral room B is smaller </a:t>
            </a:r>
            <a:r>
              <a:rPr lang="en-US" b="1" dirty="0">
                <a:solidFill>
                  <a:srgbClr val="002060"/>
                </a:solidFill>
                <a:sym typeface="Wingdings" panose="05000000000000000000" pitchFamily="2" charset="2"/>
              </a:rPr>
              <a:t> overflow room (Emperor) with video </a:t>
            </a:r>
            <a:r>
              <a:rPr lang="en-US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projection</a:t>
            </a:r>
          </a:p>
          <a:p>
            <a:pPr algn="l" rtl="0"/>
            <a:endParaRPr lang="en-US" b="1" dirty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algn="l" rtl="0"/>
            <a:r>
              <a:rPr lang="en-US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      posters can be presented at          in Palace I</a:t>
            </a:r>
          </a:p>
          <a:p>
            <a:pPr algn="l" rtl="0"/>
            <a:endParaRPr lang="en-US" b="1" dirty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algn="l" rtl="0"/>
            <a:r>
              <a:rPr lang="en-US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No social event on Wednesday evening</a:t>
            </a:r>
          </a:p>
          <a:p>
            <a:pPr algn="l" rtl="0"/>
            <a:endParaRPr lang="en-US" b="1" dirty="0" smtClean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algn="l" rtl="0"/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4648200"/>
            <a:ext cx="85472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alibri"/>
                <a:sym typeface="Wingdings" panose="05000000000000000000" pitchFamily="2" charset="2"/>
              </a:rPr>
              <a:t>AM</a:t>
            </a:r>
          </a:p>
          <a:p>
            <a:r>
              <a:rPr lang="en-US" sz="3200" b="1" dirty="0" smtClean="0">
                <a:solidFill>
                  <a:srgbClr val="FFFF00"/>
                </a:solidFill>
                <a:latin typeface="Calibri"/>
                <a:sym typeface="Wingdings" panose="05000000000000000000" pitchFamily="2" charset="2"/>
              </a:rPr>
              <a:t>PM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00800" y="4648200"/>
            <a:ext cx="88517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Calibri"/>
                <a:sym typeface="Wingdings" panose="05000000000000000000" pitchFamily="2" charset="2"/>
              </a:rPr>
              <a:t>P</a:t>
            </a:r>
            <a:r>
              <a:rPr lang="en-US" sz="3200" b="1" dirty="0" smtClean="0">
                <a:solidFill>
                  <a:srgbClr val="FFFF00"/>
                </a:solidFill>
                <a:latin typeface="Calibri"/>
                <a:sym typeface="Wingdings" panose="05000000000000000000" pitchFamily="2" charset="2"/>
              </a:rPr>
              <a:t>M</a:t>
            </a:r>
          </a:p>
          <a:p>
            <a:r>
              <a:rPr lang="en-US" sz="3200" b="1" dirty="0">
                <a:solidFill>
                  <a:srgbClr val="FF0000"/>
                </a:solidFill>
                <a:latin typeface="Calibri"/>
                <a:sym typeface="Wingdings" panose="05000000000000000000" pitchFamily="2" charset="2"/>
              </a:rPr>
              <a:t>A</a:t>
            </a:r>
            <a:r>
              <a:rPr lang="en-US" sz="3200" b="1" dirty="0" smtClean="0">
                <a:solidFill>
                  <a:srgbClr val="FF0000"/>
                </a:solidFill>
                <a:latin typeface="Calibri"/>
                <a:sym typeface="Wingdings" panose="05000000000000000000" pitchFamily="2" charset="2"/>
              </a:rPr>
              <a:t>M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422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b="1" dirty="0" smtClean="0">
                <a:solidFill>
                  <a:srgbClr val="002060"/>
                </a:solidFill>
              </a:rPr>
              <a:t>People’s Choice Award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8229600" cy="4144963"/>
          </a:xfrm>
        </p:spPr>
        <p:txBody>
          <a:bodyPr/>
          <a:lstStyle/>
          <a:p>
            <a:pPr marL="120650" indent="0" algn="l" rtl="0">
              <a:buNone/>
            </a:pPr>
            <a:r>
              <a:rPr lang="en-US" sz="3600" b="1" dirty="0" smtClean="0">
                <a:solidFill>
                  <a:srgbClr val="002060"/>
                </a:solidFill>
              </a:rPr>
              <a:t>Please </a:t>
            </a:r>
            <a:r>
              <a:rPr lang="en-US" sz="3600" b="1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VOTE </a:t>
            </a:r>
            <a:r>
              <a:rPr lang="en-US" sz="3600" b="1" dirty="0" smtClean="0">
                <a:solidFill>
                  <a:srgbClr val="002060"/>
                </a:solidFill>
              </a:rPr>
              <a:t>through the CPS APP or CVPR 2016 website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1030" name="Picture 6" descr="http://www.vortez.net/index.php?ct=articles&amp;action=file&amp;id=1224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274637"/>
            <a:ext cx="1905000" cy="130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opencv_voting_ic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3641785"/>
            <a:ext cx="3177637" cy="2946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0" y="2391767"/>
            <a:ext cx="2362200" cy="419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104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rtl="0"/>
            <a:r>
              <a:rPr lang="en-US" b="1" dirty="0" smtClean="0">
                <a:solidFill>
                  <a:srgbClr val="002060"/>
                </a:solidFill>
              </a:rPr>
              <a:t>Our Chairs did an amazing job!!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052193" y="879649"/>
            <a:ext cx="30396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Thank you all!!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00" y="1600200"/>
            <a:ext cx="2144059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7456" y="1600200"/>
            <a:ext cx="1789044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2097" y="1600200"/>
            <a:ext cx="1806315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4010" y="1600200"/>
            <a:ext cx="1907475" cy="228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800" y="4114800"/>
            <a:ext cx="2881390" cy="2286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0394" y="4114800"/>
            <a:ext cx="1772208" cy="2286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04806" y="4114800"/>
            <a:ext cx="1782933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314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142" y="1619508"/>
            <a:ext cx="1867062" cy="23243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6234" y="1627128"/>
            <a:ext cx="1767993" cy="23090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257" y="1604266"/>
            <a:ext cx="1783235" cy="23547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177" y="4137123"/>
            <a:ext cx="1851820" cy="22938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6194" y="4106640"/>
            <a:ext cx="1775614" cy="23547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1005" y="4148554"/>
            <a:ext cx="1851820" cy="22709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42021" y="4129502"/>
            <a:ext cx="1783235" cy="230906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51522" y="1638658"/>
            <a:ext cx="2035278" cy="2286000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pPr rtl="0"/>
            <a:r>
              <a:rPr lang="en-US" b="1" dirty="0" smtClean="0">
                <a:solidFill>
                  <a:srgbClr val="002060"/>
                </a:solidFill>
              </a:rPr>
              <a:t>Our Chairs did an amazing job!!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52193" y="879649"/>
            <a:ext cx="30396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Thank you all!!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25170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4096512"/>
            <a:ext cx="2352583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5111" y="1600200"/>
            <a:ext cx="1849185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3128" y="1591056"/>
            <a:ext cx="2060408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7278" y="4096512"/>
            <a:ext cx="1748119" cy="228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600" y="1600200"/>
            <a:ext cx="2886808" cy="2286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00" y="4096512"/>
            <a:ext cx="2078935" cy="2286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5513" y="4096512"/>
            <a:ext cx="1843548" cy="2286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rtl="0"/>
            <a:r>
              <a:rPr lang="en-US" b="1" dirty="0" smtClean="0">
                <a:solidFill>
                  <a:srgbClr val="002060"/>
                </a:solidFill>
              </a:rPr>
              <a:t>Our Chairs did an amazing job!!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52193" y="879649"/>
            <a:ext cx="30396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Thank you all!!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61744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upload.wikimedia.org/wikipedia/commons/e/e7/Las_Vegas_8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Shape 80"/>
          <p:cNvSpPr txBox="1">
            <a:spLocks noGrp="1"/>
          </p:cNvSpPr>
          <p:nvPr>
            <p:ph type="ctrTitle"/>
          </p:nvPr>
        </p:nvSpPr>
        <p:spPr>
          <a:xfrm>
            <a:off x="0" y="8476"/>
            <a:ext cx="9144000" cy="68495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9600" b="1" i="0" u="none" strike="noStrike" spc="5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/>
                <a:ea typeface="Calibri"/>
                <a:cs typeface="Calibri"/>
                <a:sym typeface="Calibri"/>
              </a:rPr>
              <a:t>WELCOME </a:t>
            </a:r>
            <a:br>
              <a:rPr lang="en-US" sz="9600" b="1" i="0" u="none" strike="noStrike" spc="5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/>
                <a:ea typeface="Calibri"/>
                <a:cs typeface="Calibri"/>
                <a:sym typeface="Calibri"/>
              </a:rPr>
            </a:br>
            <a:r>
              <a:rPr lang="en-US" sz="6600" b="1" i="0" u="none" strike="noStrike" spc="5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6600" b="1" i="0" u="none" strike="noStrike" spc="5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/>
                <a:ea typeface="Calibri"/>
                <a:cs typeface="Calibri"/>
                <a:sym typeface="Calibri"/>
              </a:rPr>
            </a:br>
            <a:r>
              <a:rPr lang="en-US" sz="11500" b="1" i="0" u="none" strike="noStrike" spc="5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/>
                <a:ea typeface="Calibri"/>
                <a:cs typeface="Calibri"/>
                <a:sym typeface="Calibri"/>
              </a:rPr>
              <a:t>CVPR 2016   </a:t>
            </a:r>
            <a:r>
              <a:rPr lang="en-US" sz="8800" b="1" i="0" u="none" strike="noStrike" spc="5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8800" b="1" i="0" u="none" strike="noStrike" spc="5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/>
                <a:ea typeface="Calibri"/>
                <a:cs typeface="Calibri"/>
                <a:sym typeface="Calibri"/>
              </a:rPr>
            </a:br>
            <a:r>
              <a:rPr lang="en-US" sz="8800" i="0" u="none" strike="noStrike" spc="5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8800" i="0" u="none" strike="noStrike" spc="5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/>
                <a:ea typeface="Calibri"/>
                <a:cs typeface="Calibri"/>
                <a:sym typeface="Calibri"/>
              </a:rPr>
            </a:br>
            <a:r>
              <a:rPr lang="en-US" sz="8800" b="1" i="0" u="none" strike="noStrike" spc="5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/>
                <a:ea typeface="Calibri"/>
                <a:cs typeface="Calibri"/>
                <a:sym typeface="Calibri"/>
              </a:rPr>
              <a:t>LAS-VEGAS</a:t>
            </a:r>
            <a:endParaRPr lang="en-US" sz="8800" b="1" i="0" u="none" strike="noStrike" spc="50" baseline="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sym typeface="Calibri"/>
            </a:endParaRPr>
          </a:p>
        </p:txBody>
      </p:sp>
      <p:sp>
        <p:nvSpPr>
          <p:cNvPr id="2" name="AutoShape 8" descr="data:image/jpeg;base64,/9j/4AAQSkZJRgABAQAAAQABAAD/2wCEAAkGBhQSERUUExQWFRQWGBcaGBgYGRobGxgfHR0dGh8aHyEdHCYfHBojHBcaIS8gIycpLCwtGB8xNTAqNSYrLCkBCQoKDgwOGg8PGiokHyUyKTIsNCw0LCosLCoqLCwvLCw0LSwsLCwvLCwsLCwsLCwsLCwsLCwsLCwsLCwsLCwsLP/AABEIAMEBBQMBIgACEQEDEQH/xAAcAAACAgMBAQAAAAAAAAAAAAAFBgMEAAIHAQj/xABGEAACAQIEAwYDBAgEBAUFAAABAhEDIQAEEjEFQVEGEyJhcYEykaFCscHRBxQjM1Ji4fAVcoLxNJKishYkRFPCJXOU1OL/xAAbAQACAwEBAQAAAAAAAAAAAAADBAECBQAGB//EADMRAAICAQMCAggGAgMBAAAAAAECABEDBBIhMUETIhQyUWFxgbHwM0KRocHRI+EFcvFD/9oADAMBAAIRAxEAPwDia+sYMpl00DxWtfmfQYrUOF6gLn5YJcSzw7lcuoEIZPhEzzvz9MALbiAJdRXJjHS7M5irTpslCq66RpC0yYG/LnfGVOw/Ej8OUqxHNIP1Iwt5Lt9n8uAtLN11VQAF1llAHIBpAHkMGMv+mTig/wDVE+tOifvp4r4Kg3CeLxUu/wDgviy3GWqemmY+/G78B4mqkNlKs3uKT9LbCLG+Ix+mniYI/bqfWlS/BBixkP0q8YzVQUqNQtUadKU6VOTAk/ZnaTvyxG1fZ9JIJPeLPHslmAn7am6wZ8S6fLmJwuqCDax5Y6D2j4txZl7vPNXRX+w/hVwDvCgAgGN8L1PhA9cR4gTiX8PcIDYsd/uxJRrQb7R8sHP8EnbFLifBmpqGF7x6f3GIGRW4nbGXkQXmcwGi0RiNKpGxI9Di4ztHP549yylg0k+WChhUqRZkKcRqDao//MfzxayWfJaHOonYm/t+X9cGuFZSl+oZirU0F0bSuqNV9IED3J9sVclXoMIamkmIIH3/AFwu2Qc+XpDKhFcz1SAQQPljzNFtMAmbkH0v9QfuxYz9EI2oWQn5HBPs/k0zD92WEm4JNhG/WPzIwAPQ3dpZ1598UhxWr/H9F/LHn6+55/Qflhkbs7SD6Qoa9yCefvjTiXAadNoCW9T+eL+Piuq+k7wnq7+sqZrtnmqmXTLsy90ihVARQY33AkmbzgO+bYgC1vLHUH/Rllxly37TvO5oVRDWiohJtc2dWHywg0eHqwJ07GLMfzxZHxliAORKFWABuCDXOOk/oKo68+zH7FGoR6kqn/zwk1eGpyVvYyeeOs/oG4PoNeoQwaEXxCCATq/+G/lg24HiUZWXrOygY9xmMw3FJmFPiVH9aqa3MZalOn+c829OQ9+uGDieZVEOowsXPl098cn7bdvNQKIdNMchacLZslcCFRLlrtX20ABp0bKLSOeOXcW42STBJOIcznXqkmSq29TPT8/vwc4T2PVr1HFOi17x3p9jt7/LCTuqcvGkxk9Iq5jhVZyQo1mJOmTAge+5idt4nE3DuB1V+NPAuowwVTJFt7m4FueHzi/EMnl8uaWVHjOk+LxMY/iYGY5xtva+FuqCP2oJNIBfEx8T9IEeENEiehN4nEDUMy8ChNLT6VCQx6yhwXKMj03jdqwA5AhYne243xaydQ3VHGqo4DaeeogQJ5AWGIuGVzUp1mKlkpjZWC6dcDVMHVtEee87RZXNigxq2LASl5CkiBIFpAJ9MQ6sxN9ZcqpB29Jd4dRQvV0irUuJFMkad943Jg/LGYM9lM4mVpFmYM9UjXJ5qNUAjeBUg+YOMwFyAa5geR0Airw7RToGs5JEEKAfibkPnhe74sSxNzc4rEE2xvSbGuuPbZ9sxHfdQE3NAHE2X4cWPhZSehOk/XfGoONy2JsygMuVOC1ALq8+SyPpitRqVaLBhrpuLhhqVgfI43y2bZDIg+TAEfX8MGaPHaLCKtEe11+RNvrgdke+F3qfdN8h24RqenN061d5nWtYIfk1J/pA8rnFyh2uyHPK5n/8mn/+uMe5XI0KolKNJh5RI9RMj5csLXFxRSq4VJANtJIGw8+s44bGNbZe2Au495TjuRdlVctmPEwAJzCc+f7jF7tFk8u1ArSWprJiHqqQIghrUQT9obiIHXHKspxN6Th6bFGBkEcj/thjp/pIz4j9vqH81Ki3/dTP1xBxGSMtzE4NqxW4jwhqZXTMMDbzHt54P8I/SW51DNFORVkyeVcjrIIQRttffF+jxbLZ2oiLWJczpVMgqE2v+5Yk2GBbHU8Qu5TwYj1aJFFlYEHUIaLQdxYb2H1xS/UDo1ggiY5z92Ou53syWosoo12mI/8AK112IPOnHLrhP452dNOmYp1EMwe8R0HO4LKAdo98SuQjrI2gxPpkg7i3I7HDb2XrqprVIUAZeqBEfE0KJ6G5IPWPTCfpv1ODmRqgZarAGsvTsTA0jVzPOSLeWCZOknGLuGa9B6tA1KDsGQk+EkTyggc4Ij+uAD52ux8TsxHUgkYeOxB7vKtmD4QMxSSJBgs1OPuMT1OFfiGUU1Gan8NmtN95AHI2+ZwuCASCJcCzQl3/AMfcRAUCoYSmKQHdUz4BED4LmwvvgAOJVk1GPiMmU5/K2Na2ZXnTK+p//nGZDKGq4Asp+vkMFFL5iJDKOgMlynE6rtZUPUlbDfofPHeP0MIxy9Z251AojbwoDb3fCt2X/RLXrBTUH6vR/mHjb0Xl6tHocdGyOWyXCzoGqn3gHjcsRUKzadg51WAAnkDGJQEsHIoQWR+Nt3Gbvhq0yNUTE3jrHTEefzq0qbO0wo5CSfIYo8Y4rTyyLXqABdmYlVZQQT9oib7qL32OOS9uO36cQq06NDV3QcBHi7MTp1KJE7wJI5+mD5Mmwe+Cx4jkPHzk3bLtz3792jAA9TCr5sYt0+7Cxw7svVzTF1GumCQatQRTj+VSNRcXvfl8Jx7lczlsq1Q1kbMmlElgQrO0jZoLKNJ8Tbz8IG8HGv0hZjMoAjGkkQVU+ZsDvERtGMxzkJ8o+ZjGF8bjjtDz1uH8PFy1fMDmR4h6clHrf1wrdo+1FWqxCNFPlAgm15O+89MCaHDqtepTpUxqqVG0qBuSfPl64s8R4JVy7PQrrpq0yNSzqsQCDIJBkERjlwKtOxs++MB+do4lbh+XDSX+BYnmbmNpvzwWzeh8sqqummHEgG5hQBJ8p6czz2F1qxpU2VXHUjcMdrQIOkE3Ngdrm5NMw1RO6YhmWk9WsSTIbVAWCIGkFRp6lusYvkU+t7JoYCo8h6kfWZwZUZKlJSqKVUM7Lqiw1vMQAIMddUA74gTIUadJq+pmQ6lphhBYAwWv1uLCBe84HCiZDtJDnSqEnxxyhfs6gB7Y0zeaNZu7mFRYQD4ZHIeUScXKG+vHeB8Qd/kJ7lczqBldXiMHleCQPn9fTGYK9m3FOkVqLYtqWSBvY85+zjMCyZAGIAhMZO0XAHavhi5fNVaVPVoRgBqMn4Qd4HXAlFJIi5OGv9IbBc/mOpZbf6EM4VqNUowYGCMaWMkqJ5/KAHIEYsl2WZ6PeFgOi7nFVeCVSpYLYEg+3MT/AHbE/Ce0BZ9LwoIgRMT53ny98HclXmVUhVXlMyTe31mcLO7oeZdUVukUhlH06tDaesGMaafLDnSqM1EhADIYqGgczItPP78Rdk+yVOvUZcy7KwBfwkSwUpzYHkxPnAjHDN1Jk+jm6EHcSoKgo0goFRkUs0AEDSCfPed+h64q57KU+7BX4jsP78sdB7R9iaIylavTRhWVNTFizalVlV4uFUaZIsZCna2Oc5DPjXpIBLmCTyG1v75DFg24WITYFJX2ynlOGGpMcsTHhhSpEahpZiB5T9cWa+eFNtKGwJP0/wBvlglwGpFPvXpGqpqKGAiWVSC1MSDdhIxLOwFyUxKTXsipVB35bTHvHrjWnTlhO2G3i3D6ZypdABZWCaQWGttRv/LJF7xA8zT7N8EFc16baVdKNRgzTCmmUc/DMkotRRv8WLrlBFyrYSGo/GBcvWYGzEeh/LHuYzznwuzMN7sSPWDiyeHsGIsgiZaQOQ5A8zinnssVG4b+ZdUel1GLKQxlGUqJ5TrrNwT6GPwOLVfOIyhUTSZksTJPqAMUuH5bW0csS1VVJ9SAAbjzNtscyi67yVdgL7Q7wXtBVFGpk1K909RKvw+IMhBkGx5DecGuJZMajaIketyQfkcJXDsqWYSSJHX2n0wd4T2grUq37Kpdlkl1RwQth8YMDzEWwvmSzwYbE1CyJDxCiCpHPl5f746v+imnw3L5Klm8xUoLXLMv7SosoQxUQpjSSPFMEgGZjFvtJx4UOGLXbKUGNUQDoy7UySOtOpJSzHUt7ctxwWoSSWhVkkwDYSdhJmMWxDjmUzsT0n1Fxv8ASrw/LeHvhVcfYow/zYHQPQtOFA/pZzOcYrlEpUAASDUdS7QRMFoQGDOm5gG+OM8FyzmtR8Mh6gCglYYgi3iMReL2vhmbPUVr1UaqgfQwJKqyT4YVCCApERK7AH3tld7pZfDhQ4zkJFgjg/13l3tHQDAV87mzmKjBWSgGVjZobUVJULAtBvO1jgKnHEUjTl6YqIJpsCdIEHdWkNE6hteOmB3Eqq06pBdahBA1KZUmOR5jlOKrZiQSDPhWPL+4xyO4HFfoPrVywerS/jGPLrryBarnELa2C5c+KpaLkkyFMkgCRb5Us1Qy6hTQaow7qmautYC1SfEAVHw9J+ZwNYUzTOknWqy0ixvFvO+Lo7Ts+RXJgUwiVNchIdiTzbmBMW5R0wLaTZ56ylqgAUAdfnB+araaoZWMKAZEgj0PqcMv6gz8KfOtWmqczofUxao4KJpF528Tb7emFjilQEoAFEIBIWJuzS3U+KJ6ADljStxAqndgnSSrMvKQCAfWGPzwXbYAqD3ckx0y+Xy75Gme8qd+5PeyF0BQ5ARPDMkAHfSOcRahlEUU6lQspNRtLBbyAQxMzzMDpY4FNxIfqq0okmDMmF3IEDdiSfQR1td4Xw92ywLQElvcg7QCCem956A4Wy8CzxzNbS+sCTfF/f6ywJb9sYUmm4TSL06Y8BfzaWMGRJxrkaCaSaa+NwUXn3Scyx27x4MkbCeuPcxTDVNNZ+8sFUjwztCgCwQEmwjfyxpWqItEoDdZ1ECAGmAsxcQNpO2KFiRtWSUBO4wWcrWqMTSUuoi8HGYmy9ZmRTUrFBsgjUY92EDpjMF3EccfvF2oni/2kv6Tl/8AqDnqlI/9AH4YU8Mn6QcyXzkt8XdUZ9dAJ9N8LeHcYpAJk5fXMwY6Rw2o1LKUvCXZlaqREg6rCRB/lFr3E2GObqMdepcMWplso4qxFCk0APyEHUQsQGnnAgE7YDqBYAMNpzRNQNnKxD5ZQgpmowEKN1lV2JgSS3LlGGDJUqnfJpa61IZx4SAzQRO0QRsZveMD+M8NjNZKGDEALYkkFTq8UqIJDgxiZs6dLkEXWo1t/hMSRuBHMzLe+FCoA+/bH8ZYnj2/xHanlwtVkZ6TtWHduNaHwmVKmXBY6VO0GWEgxjg1bKHL5qpTb46TtT91Yr+GOt92oqAozltcmTFi19gJBJYdJJ2xzLtVWDZuu4NzUafXVB+g+uCYMgawIHNiZaYwHWqS7RtLR88M/B+IMtBVERqJggGSZ/v5YVGEMfU4aOyVFnaFixBvykgcwZvy8/PBdStpI0XOQj4xo4ll9FEWmQittBBXVp67Hfr0xBlaQp5jvFUMK1OqrAyLldQNv5liP5jgnx6ooAXSSGY6YkifhHi5Ewx2M+W+POBcPfvXSrDCnpKFJGrxQQQQSOVoE3xnLumg6cBojdqOM99VZ6SGjTKJqRuoABi0AGAYxX4vwup+qUK6g9ywCsSftlqnKZjTSBmIw+cV7E5etTr1T3q1BTqFQWAuiHTbSSRYTfA/J5E1uCPTEF0V2AAkzRfvPWO7dhjQxlQFriv6mZl3WQef/Yj08lVorTqQTTqAGQDp3I0kkWaVPrivWyTtLx4ZvHLHR+wzDOZGrk6/hamIUsPsMfA1/wD26kezKMJ+RZqNR6VQaSGKsp5FTBHzEeeCM5Fkdf4lcCK7BHNA/sZrlaqE06cAAMJaBvsBO+kDf18sE892eBz60aTrpNEkNeCKdMswG8mEt7YiXh1B6oAJ0vCqBMg6lne20gSd+mOk8D7O5OnXpPTqVDUUMaYcpMlSChAi2mDAncG+FXyBaruDHStkq1WD+wihx4ZitQpZVBKKzIFVRumsFiYLbEDlIjcjCbxXgbUXKjUwgttsupgCfVVDf6sdpzWcqd7QoL8KM5JYNfx6F0m406SAdrqZ5YXO1HB3qqz0wTGnWkE07gsCSD00iPW4wHFqTjIU1ULqcIz7sgH/AJOVVNQABmItMxeTb5/XGmsQPrhv7QZLMNoo1KIQBU0kNPhWFJAm+x95wnPT0sVO4MfLGljcOLmTkXwzxJDUE+X44nynxQNmFh5/3OIFybEBtLaSSA0GCRuAdifLG6UyJIJtzxY1VS2MNe4jiS1HCtcweeKreFpGNa3XriPFlWoJ3uwBLlGqXIBkmfaOQ+/HtVzeY+WMytQU3BJ1eHltJG3tjTN1wT4b9TEYpXm4HEKKCXfMI5ChqA5ASSd9IsJ+4fIYJDjFGUBDaFUyAQGJuBJiIkyYGAFPPAJoEgbnzb59Lf74jyOcC1AzDUBMraDIiLj+vSDfA2w7jZjCaoIqhesO5JNbpMAMWYDmdzqtytzN8VK9JkhAPE3igxz2n+aOu2CXZqq71qxDqCqFtRG0WtttNuQxSoVNFMvJLMRE8+U+tzgN0xHwjRfcP1hLg/CaxU91RNZrd4dIYKeSibWHT8sZiWjxKplhFOoUDRIVtz1PnffyxmA2W5qC2H3Ra7S54VszUYbTpHmF8IPqQAcDJxk42pU5MY1QABUyGNm5ZyWX+0bdPzx1/sNml/w9EeTBcLEAwzFgJYEMDriCD5Y5CVbUEiSYAjz2x1vK5buaC0gsnTA6SbH3VV+uEdZm8MCo9o8PiEwzmFpVVSNWugwZQQoAs40iOUEc7QuAVXg7w4Uhho0gzJkhV6bCT7DBRKdiYgtAF+o0D03J9BihTQim7BlMgAW5EiRvvCgx/NfoM1sxYbpr4MJAq5HxTiq0BUfc0lvAtO6AnzJAj16Y5K9bUSWMlpk9T1w7dtuD1u571Kpej4S6aQug2E2swBgSbi2BXZv9HmZzqa1KU0PwtUaNXKwAJiedtsOaRsWPFv3Dnj/UQ1wyNk8Ojx93Ft9/lho7LBqY7/SSqeVrzHl1+XlijxfsbmMtWSkyhzUaKZQ6g5keEc5uLEDfDnlTTXJZempAqFiri+xQlW81YVQQfMjBdRlBQFOQfpA6ddjMX4qG+E5FMygqioUQzpR0UhY8pOokyb2E2iMT5Ts6q06rB9bVFCnSZEKwaxvcxzmJi8YCcHyLsmnWy6ZVlk6Z2lgOg2b58sMnCFNGgadQBe7NRt1ug8QNr3E3In5YyVdhloN3mj6RvxbT7JRo8DDk/GF1MSNSibCQQJJkAg7fFixwHsu1BatNoFN3qGkNWo6XQ0zqgbxHyOJuCI8oWMzTUFiS7TpeTF5khJvMqs3MgdxrN1KS6tdQCXjUCtlFiRPw6mG/Q4azZWTIFvrAY1xspvgyvwTse+TqCqa6Mqgq4SRIIuBO5mDMW0g4McQ7AZfM1O+YOtRgpYqYkqALqbGQt4AO+BNLjraQCEaYEqkmYk3mSNhfli9ls/mtRRypYgkEEaYH2NQmSOfO/LCOR9R627+LjjYsSjaP3lCp2Wy9Cp3zU6jUSCWQQ+knoQQ4UEA3674HfqqtU15Y1tGpDTBSSHE2BU3ElT7e+Cr1sxSVCGSrqMEAzE9Z5cpH9cGMv+xmpSZFdoDIq+FjuWXmD85nBPSWK+Y8yXwKp3gX/uEcjSr6HqMxKObUmVTpYWNjeTsYjrPPFHOU61IVNIAfSG0mRdrWIXYSBBtAxFmM8UUNoqrV1fDeOV1A8yCD58tsRZHtEe+YPJSPtFobm0XEjz8gcKF3skiGxodpbgiLnFcrVrVCpmnpgENAYSYAVogg3v8ATnhU452ZBqHufisQuoMSSdpmNtt8dYy1UZo1ABCKvxgGZ3WDNnG8ncT1nFDO8Pm1Maq9SG0grKAEDfVYG3i3AJBjDeDVFK2ivvvAPpceQEMeZzfLZjN0dCNII8CrDMV+yQF2nfbnPXA3jvEgzssGJ+KApMbSI3w25/hT02dGX9oCIYVPEu9xLAQfe9puMAsl2Or5isZBpr8WtlJB520zeLx6Y0sWVCd7UIpkXOieGO/0i0YNsVyMXauQKSX8IkwebQYkA39zir33i1D1GNJTfSY7A3zPVHigdce1ki2N8j8RONcyvixM6vLciONcbEY1JxMpGLsVnlWvUWo0CrSdZPWxHzg+5GKFOkdYvIB69JjA2m5UgixBke2J6FbS2o+f1H9cCbH5iw7xjHlAAUy5xDM62EchB9rTjMUalQG98ZiVUAVLNmJMhGGngfYjN1l1U6DEETqaFBFogsRPqLYYOBfo+q5ZzXqCk4WNJYrE9QG3PTDYeK1FXvGDmb6rweXpvbGXqv8AkSvGEX75caN19cGJnBuEpQctmGCVgDpWQdPIm0g87i3nvizne1aIWbUHAFlU+e3SCYkzy52GGalR7w94aBLT+8ZSxAP2RIsJ+7FzjObTMUu6rrTNPaygf6haZHW0YQOqV3vICYyCUXaoqIHBe2eZrNoCUt7sQ3xN4VnxbRIsNgcMx1Maa1aiAkGe6RiByE6nkm3libhfY/KUqUU2qNUYh9UgQwkAaYiIO1vXBzJ8Cp0gGchn81k/JrR6YjUajGxpBQjmlyLjW3J3QRlHQa6dSHX4Y5EGPiU+ux6YvvxVaQ8EIAIAQBABtsIG2PMxwiiZIQio+zKxAtb4TI/3xUp9nq6OrM9NwPsKCW8viXT0MfU4RKA87uP5myMmJ6YzzK8Wp1Ko1KH7syL7Egrq6agCY9cBuK9l2pwQ7VqDBESoB46ekQqsBzEb7HytgrnFaqQoLTqJchbra/LcwBfy6YO0KxooNKFBuWIOoj1OCJmOIcXXsgdZpUyVxzEzL0c2LLUQ8pLsp9xBPtgxksmClZDXQu9Jlv4VQsjKJM3ksTPlgrWrlwQiCtUJsHEzyMztY74AZvsMrVVqhUotTPipqxdWvupJ8HtbbDGHKhHiMQPv76TLfSNjNDmF81xGglOqafxyys1JCx1MDEkDaSDvgge4zihXPIjSdiCoBE7jkQcDuGU6lCy0+8VgGqIYLKYuYPxKQAbT7zaaj2eo1QXpCsigE/s2Ur/lGoEzzCgGJtG2KZnbKw4IrpXMr4e0G5Sp9gaOXOv9ZO8jUAxjbTYwfUjpixmGVwi0Xllq6CT4t6diRYc9rAR5YGcSy1Fqa6dZUsoLFncwSASOR+QGLxoLSR1QELTqUCokyJAZvEbmdYv5YhCchvIb/aWIYnbUHnh9OqwQVTSq0yy6RpYAhwPFfeLQPreZ6TGk8tUpsgXXqkhgJtNOPD7GBzIwG49ne7zFRTqAckBmJRXDGdXWb3a+0CMa8JrLWchlAVB4TAkTzB0wAQekQGLAicPeFY83I+X1nWVHDfKGOON+rLTdCWZ4pc9OklnlhNzAYAmbek4rCqDVRqlRXiAFHhhmsOcaZkXOJ8zUr5WKFNVMg6Gn4h/HTBsjDUAymCu4lbik+VXNU1q0nLupVXD+F1frIGkiQJLTyNzEdkx7j5uPf99IPHlOEWvIPaGstnVoGoCvhFgBJgmOSmZuRJxJkRT7o1z+9V2CAlpQEQQRMG/Uch0xR4jV1lkA06yQSJA3tcXhpAnofkPymW1KQHKqtvECC0c7+RH9d8K5dOigshNxrFqXfjKOP6jFWoFEpOW1Goys7gDUQ7WBBkHTI53jawx5SYqzZclRAqanYaVhiRYXtcDcC4nbAfNVWNNU7xfCPCDP5W5fPHvabjAbS0XkA9L2I9CL36YEm+wPbDkoehg7N9l6dYOtUrFIkqRaQ5kgEGJHnMWgdETiHAe4ZWaXpsSJgrG4E9DN/THS89WNREYMEy1KAunxN4SP4oA23j88a5ugmYqeNNbv4l1MViBN0jSxYwN+Y5Ye0+qdDRNj2RfU6QZF31z7ZzHJ5BiUIRv2k6LWJmIB+ftinnqZWoVJkgkEjYwdx5Yc1y7CoKautIotY6ZDR8ULa0yzXH2flgZx7huiiDpUwFl4uzNDfICR8sayZ7YCZWTTAIaPSLNQ4jxu2NQMNiZ0w42FPGqnEyMTjjOnpIxmIy18e4ipE7xmcj3z+JzCgyq7n05YzhvAVpOWL6mIgCNMdeZvizm6wPimG5Hn6eeLGV/dqdy25PLaB9cfP/HfbV8T3rsyr7vZI6+X8MISHJjeBgVnuDVTYMKjrcgws2mxJhj6wcG6n8Q38ueKC5rWxPP78diysD04imbH4uPn/ck4Rw+qMvq8NKo1yHMG/oCRFrRibO5wgBXEwNwRfzmN8UhmiW0kj4gBpkkzbSF3kf3vivneKq/7JAzEkQYAboQN7+/tbDHhszWIj6Hk6KIwZHL0nUEJLcmZvy9OXTGuc4WJtUYSbhIPsD/TArK8TKzSpqVNlCqZ23kydVvPFxqNRFkrJi8sNvQHzxHINGU/yYxSwmlBFJRWLKd4JDG0XaQvS+nA9ckQ2kEMu5ltr7EbMOdjzxrlM2aRLTNgQBMgAbExHn5efLMtnzUNR+7CwDBF5vte0xOCAsee8sqahUL9vfNaXD+7cmmHZeernHLUAAJ/s88YXITUCASQCNiZ+70OJMhxg1AVCswJgaZsSCbxv/XkMe5BVQ6BM3LNqAj5Awo6DFSqkc9YZdYSu5pG+eppBqajMagkAQDHqT5mJ+uCtEgKKlODTN007eZtcSZkb2PMRgRn8oKysth4TDzMHkSQNptAGx2ws9ieOVcs70qphC5DoT8B/wDcX8QPiHnGNDR7VBM7LjbN6vX2ffeOfG1UpqIW4IKmIuOotq8RNvW04XM1mG/V6zNeXQg+W4nzuBHkcH81k31rVAqVRUVrBk0U4KldMkKBuym5LBZLDCnxfOkMya0CgguFHhQ6k3mQoBqQZ20HDL6cA7l7wGDU9Ub75jhR4miSj3CfagcxPXocLXaLjDVDCsACGVSJg3B8zeDIHSLjcbns2XzNSl8OpUQHkQaazfyDE2N/mcWMpwcZkOTKoH00WETAEFjvZrDTbbqTgWPTBX3A8wOTKln7+Mj4Dmaqjus4i1KVmpHWC1IrcSJBFphrETBsRpv5quixS0klySlTUTrPUP1XYg7RcYWOMdmswlQRVpOSIRJ0s9+h57C043o5x6KJRe5V2dlCGVkadzyE9PtemC58RfknntVycGZVPSx74yZWsaZQ1UUMQAO6K1NTC3wE6iLna+IuIcR/XK7UELB0QtqI0m0CIJ1fauOW94wAqmhmah0M4CTfUqAm0TPPykm2POF8WqLm1Y0gIBQOdULY31CzeGRed8Lejn1vzAH75ly5PQUPrB+nM1W006bsyEyBFiLHmLb89/lg2/CKyZfvKukuZ8IfUwAEFWEaQwOowJ2G18Wv8ZQVCRpdzNghGo73C3MRv5X5YpnOatTVQERmBmTYrINtJlTznp02KMjGvKAJQpX5uYG4ZnCgAbxISbEmDaNgQRO/y88OmQorTfvmYvY929/F4oAg7GV+h3jCxS7OF64HxJdhpYQecEmIHOfMjDBxFGqVQKA1LTpBQoBm4BLdBbQDPMt73ybGO5Yf0jIF2GUa2TTLuQxDM4lakAydgBaRPOZvaAcUO0nDyP2EA618HiUDVyIMxE3BnY+sbfqJqBhWVliNLMYjY+EAbR7HC/xDJ1txUDikBeYIBJNgTMWm2L4R5rv+pTNmDLVf3A3GeAVMs2l94EjoeY6WPQ9DzxBTZO6ggSSTPMbD8T8sFs/mKjosnWtl1EmAYBKidon0O+F1lMxzxr4yzDzdZkZAMbeUfrNQMTkQLcsbU6cXO+IqjYL1i0jJxmLv+HFQpcEaxKjy6++MxMifQFWnR+ygPmd/bpinWzwpMFYwj7HoR/v8pwMqZkgkTHlijnytZqVGYLOCSNwADPvjwGPDZ83Se+CHoeRHGmCYIv0I/PFLKcJIqM7sFQs2lQLlZtJO3y6Yno5ylQTSFEAWEm35nzOKx4ypuxJ8hv8A0wFA3O3vF/MtjoDBvHeAy5rUGKvzUsAGjaDaDFvPyxZ4ZwtVSWOsxLCSqHa1oZ/cgeWK+fzuuLRGK9bi6KoSmxaB4gdgfLqPyxo4mylOvSGUEqE7Q3SKq0hadNdvCgS3QQJOJqVSahYVNSEQFjne+/0jC/8AtK0MAW+g9B/TE3D82VrFGEALEyDBBMjnf8sUdNws/ODyYQekKJlO+dgrsi7OOYjcnoP6Yo0KRZZCudLBbtAm5EAQbRf1GDOe4kgpaREczzwo5zPamkGNGw6D+98XxOD0E7GWIow3mdWWpqVIKmZUXCz1POSb+1zyp/4pI3gYpf4gawNOQJUgHcCxufIb+2LGVydFB3fgrVGmCzHTvaItMRa+5vi3ghhZ4Mzc2jd38nSSHMVys00Zk5kRv5SZPPacW8r2dSP1iqQakABCZUdCw+0wva423xWrcapoBTQzAAIBOlW56ethF/by0zXG5gaoA87f1xFMh2gRbdkxf4+8L5bjtTvHg0xSplVIiAYWWt05e4wEy/EUo1arAtUqOS8ERAYm5uZHOPTkcQaHUCxC1KoliIBvrYDr4EI98Aq+XrNVFdRFKo9SmKv2VYaQuoCWCgot4vcCTbGnp8bFSCZVnCnmT8arJ3wqiwqHxAbTuCByPp0mLzglxHtHVOWWPDUptOsfaEReLEwd+huOeFLN1QwFRyVVQCUUcz6/Y9RbaNiCvD2Ip6obSwJExpaLzBYtHzvuRgvhlEF8kRLUOrZSU4Ep8T4g9eoKpJ1BQo23UWiNjJnYc7Yiy3GqyEHWeRncKQNN5BtBi+21rYnrU1RiFUBiZ0l1Knb4YIcDe09fIY2q5CAAVNNy5kvMREEAgAHlZh5A4PxVGB3+yb8Q44sFSksGnUGOwJYdDN+Yvc3mR5lsxqUftFhwQUINmubRAg2vM4H5vJIYAN1AOxAYTsJglfkR/LtikudIIWwE208uQgQPPHDGrDiOYtWwI38j7++YWOXFIkrVMspEgDmbgwWtaZ88R/rb0kKQtVWJgkggTyuYxbWusAZdhTNVSjTqIAMc5Mk+g5e1RezbrV7tSKjRJt4VvERpLEzyg+m8UFH1ppPjDAFR8x7DIhxmqdKBWUIFBC2A/vzwydm+MPTL/tAJQyukuykXJIEQoBmZAMjCzSeGKEEg7xO/KSTa4iT54ykjjU2wBCllJF9940k2NsSUQ9oDwiGrdz/Euf4kf2knUSw0sDvMyCLiBH1xUrcKqMZYgalkKrjUQb9CB6GDio+TjxhmMGRIiYO5v1tEcr9MX6NWnVpsWqN3kiVO7nqSNl9B8uZQgBsRd0J6dINyndpspaf4yCB6CAJ9cbVuGVKzGooVFIAXV4S0bkAA28zGJ8/m41M0sikkKTYs8SPJbXAubm2+Buc4wWUnvCWe7k8o2QeU/h0wcBrsRQgdHMF1iZIxvkKBerTQGCzKJ6SQOeI6Y3OLGVq6HVwLqQR7XwxdRao18eyvePsTE3EYzFTimeIKgMBad159bn6YzFZxnVOLhKqNcA/ZPMHHPaFdkqq5uwMWHsQMNvFA1BoqqVjmQYMdDzxL2Xq0qaa9ILt4jPmZj0GPHYT6PjNiwZ7oDi15lOvnQQJMT1kffiulcdd8NGayr5lDFFqiMeSmB6Hr6YVcnwJqWYanDFtxqEQv92nEY9pQkipByBjXEvZZdTgEEXkfhIO48sZxThCIC4A1qQWUAaWHp1vhio8EhPESo3DAAx/1fhiOjkNMsWkDbkT998B8fabUyFcE3BtDh1epSBB7ktMz4JG1lUTsIvgNxdauVpxpsxANQXB56f5due8YblgLI95Mk/2BgXxvMCrRqKbJpNvMCQfWR9MFxalt/I8snk8RbyWdbMRpJ0zBIBJBAkjSJJMAn0B2g49GU1vppaiTtMX8yALfMxho7OdnFSj+0EzcoDAWYJEi+owJg8sZxTgiCk/ck0na4UbNHIzJHlB9cM+k4Q+1ekoGC2O/7RK4Vwut3rB2UIsanBlee3WRf39sH89oZtNJHeoZ1O6yzHqAdlg+WBnAK1Q1QimC1ySJ0AbsB15e4w6Zl0RTUVr2F5LMf4ieZjrbaBaxs2Wml1JxhV6/7iZxXhRp01dQQ5JVl3BIut7gNy0z58jjXhWVcFHqCPFsSCbAm8bbfXF/inaDu1hSC+tWc8jp+FT1iSZ6nF7OZxawFawlCxjlIEA2iQOeCFz5bEytXiLN4l9JUqZvUuomYNVrm1yFFuVtY+eIeH54DLpTOxBJH+YlvnJ+mIK5ikTy0iflrb/qc/LC1X4uImfTBGxF1Cj23MrMwEb8n2fU0Zoin3tIyNZTuyJUlSWWAsEsVC9RMmzXnc+KlH/y1Oi38QKSJvddYupaIJj2ggclynaHMU1EF+7VpBGwne/Kfrhmq9pXKLWoVly7LJdN+8MERztsIiCZNoGGWxN+YyiZVXoJbbgdViKmkU9e4CKe5j7QHIkAEX0rM8hhhyvYGiTqqVXYRC6QoHMhiSDqJ1bkkeuFLLdslqan1MKk+MMbnqdvEJ9D5DfGcH4utEV1So4UhnVdRKpq5KsgLYmw6+QwAhxYPE7cjG6hLjXYstrGVSowB8YbSdRBiVsNMXNiBEWBaMIme4F3Dw/eAgeJWUGD1kNdJ52nz3w78M4uajl6NQLWCES0HXEwCI2nSJBtAtjB2op1gyPTLspYsGaTMxqpkAR5R0uTg65GXkfOUYK1VxErh+XqDSwUwTKmwBI5qTz/ALvi+1WpSqrUqIx3EkHT7x5jbDRl+J94q0qY0k+BRALG4AuNiFvMiDPScbZivVPdrqfQzLTXxErMgSdXxG3MMPITbt4Y9IQeJi8qsR9P0ixT4sFLhVXQ0HTM3jeDPnHSTibhddXpkPCxKx4RYizSZCzBExPg8ycS9ouytVB3nchBEkIdSnzWZIEe34hMrlmE+GZ0SeQkSJMwu4+eCImNgakvr9QjAMAfeB1m68NV6Tw7BlY+HSWsecg2FlmQNhgZl+zuYca1X0lgLdd8M1fs9mUB8G45FSSI9fpvivw3MGjClWJY6QpmQZsOV7jliGd0B2EGNJkx5+qlT+0FVeztYUdZnWWgKp5CxY9RMAX5HC9n8pUptFRSp9Ix0/jfGBQ7sCCWOw+ytPUk7bvUZ/ZB1wocczPfSIi9us4vhz5NwDAUZXJpkyIWDeYRbonE04yvlWpmGBBgHEU4ePPImVZXgy/mc+pi0H2xmB+YHiOMxAxrUscrT6izwXM02SohdGEEEbeYPUdeWNv/AA/ljSCiiigeUH5i/vOF49r6gMTCzzCkn6YKUuNlxyMzjze0kTXDFeAYcqVCoCqaYjYG0fLlitVpPUs4Q7wwO344VEbM5iSaFXSLAxE+k3I88XMhmnpEBwy+TDFQAfK06tpsQnX4PrWO/Mjy8I+sxgGuSqMVAIdWJCuplLdTyiOf1wldq+3Vdq1SnSbu6YJQhftecnqMMP6KOK95QfLsxGltawev9cc+gXZYhMetZWqNuX4KqgS6u0bcvafyxQzdCm0isgMEeGI2vy5Yt8c8KmovhZCC3Rl/Mb4GVKorvT0sF8J1E7ADn574UzaYKLTgw+HMzsdx+cuJWVuir0HLAviudsTsEH05n8cW+ILl8sA75hSOhEE+gk4prxKnVgggodttsJ+C2PlhH8W1zaxd7LdncyzPXcikj6gAwOohjqnTY9N4wV4lweolNirawNwRBPpe58sHqeeVoXkOZ388Ae0HEW1GDbl6dMHOd82W6E5TkTgxAz+88sH8vSIyopjd1E+QbxH5K30xSbI1a1RgtOaZglrWneOfXF3MsVLSI0yINo8vlbGu72APnAuu87TIM7U/8sF+04n01sWPtBwqjhLVawFJGKTHhUmw3YkD+4wZPFXSsHIBWQtNfPYsfPaPwnDke1ehQATPl/dsGfUZMFbVu/fMUaRtS5C9pS4B2c7wSfBS8t29Plv/AL4Y89wLLPQal3VJFI5KoaeoYCQ3n85vgflc/UIAEEm53sD1tvfbBCtwxmy9SrJYqNhtAIJbrsCIxkZTqcuTddAdKj3oq4Vpx1ipnOwFAoDTrOrgEjUFYehIAPLrbARMvQVDLy86STJBG9oPwxA2NxucdEyPC2VFqOLOJUz12+l8QV+yOWrVRUFJdIkEIdAY6ftBYm9+U3vhrBrHUnHlJPsiOfSgi8dRFzEJRC0/iqbaNT6gYGx8QMrEeQwNoZDMhg4purLMEqQD6wJ5/L6dZzPZhBBQaFJBfRaYi22xUQYj8cVh2LogL4nBDFgQReQPi5HblH34bGrCi6ivoz9LiY2cQOXjTU3ABESVYECN4BmYB8rYi7Q5ouq0QTAUEx/ENj5Xk/LF3tDw2nlz4lVmZyyvpjbzmSb+l8ChxVUYOwB+G8TsfP3Hv6YtjYNTLK5HKkq3WNXCO0rpRpZauwhgNLnwltydQNkglQJ3ttfCxm8+1NyjBCA8xAgmdvQwLCxAxBSrvXLAPYfxHlMAbEnf64rNmyUKteDIYXYW87mL+fLpgyrzIXMGXbXwj92fylcU/wBqy90SNAYEkSJgENBQbCSZuLQSRnGMgaOap1CFZSBpIsVKrGqN7STzk+eDHZ/tfl6tNKcqCISDAboOkgxYkdBE2wJ7bcVmrpIXQACIBDKZvBPp054BTDJ0qP6dA3eDuP8AEClZXEaYinEWWANxz8OBXDMx3uaTUAV8WqYMKAWJv5DDXwrhdJ4p5gBwUKmREEMNJBBlTE7eeF3gPCF72oablhUc0U6gFpN+oRbn+bBV20T3kW18Sh2j7O1mC5gIdL+gA5gCT02/phWdCDBEHoeWOr9vuO06TU8vp8KrqMGImwtzsCdx8WOe8ZogtKXB252w3hyMKVhx2i+fGptx1k3CeGoylqi6pNhMRHP3Mj/Tj3BLLkaFNLxIRA6iOR/m6+uPMbaYRtEwHytuMtVu0T1amlRo84vbcj8hh84N2syuTRaeseLeoxJLHmT0HlyxxrJZkgggwesmce5vMF4+WPONpASAOBN5dQasz6LpcdVwCGkMJBHOemB2ZqtmFeipBaCATyI2M8r45F2ZRmzNEFjp1qJJMTyHpjqGXyuUyWupWzhLu0tJAvvpVQCQL9ThTIuw7RGcZ38xF7c9knyjUWYo3eKQSs/Eu5M7yD0Hw7Yh7HcU7jMAnYgg/fi7237T066KlNKgXWCHqm5PkNwI64RMzmW1FVa4MQBvG58hhvFjbIlHiDfajWTO45jthlO6IqTVciDTTxf8xFh6E4S63bmrmqgp0Eo5amCQNKg1DG8Wt64UMlxt0SmiQNbgtF2aTf0FsW+B1Bl6tTvXVLtaxZpv7Dy88cNMFBJ5MqdR0C8RifhiFWBkuwPiYyZ98HuwHDxmaKd4Dpol0bTEmCCoPMCGN/LCznc93goqkqapDeYQeI/Ow98Mn6Oc33WdzFHlUUOvqN/v+mAZcdrRjeDOw3UeY61+CZeICtTPIyfxkHCL2k4XVFVdIL0zI1KDPoRuMPmc4qhBB+vLC/S4wssWvpYifTnP4YRdFTzAcw+HVZLomxNOz3CP2YJUIxPgnn6ieYm/vgr+sqhK10sbCVUq3zkHAde0KrIImmbrDQV/p92In7ZU1hBUddTaZdQyrve3O1rc8DUG+IHLn3G2hHPcDytSkVQrTAEwBYe24PLwnC9W7DPSBeRbbvRYj11Sp+t98Mn+I0qiBdQbSVubp76hPt6XxcGaZUlYK80BJEeU7f5cd4xUS2LW5MfAPESaeZfLuQtJ2vJgEneJmw6x6HpdvpcbXT+ztqIV1PIkRJ8owLzPGsvpNRlEqbqTBvYEW56eXnhezHGSQWRYNQnSovE7T/MfoME2l+kDqtZ4h3HrGfiObNWmqh4CpbQSIIsJJBge3kRiLgXGk1ilJHii8RO8A6QSPXrgXlOMAgIxGmAhYc4uY8hefXGlbKZe9SmjagZDDwgEc9vrjq7NO0+dCpV/lOhHJBadRTeLg9AZ+7C9xzPinpRZsoJvi2vGmNFf2bmaZJI07b2lpIwr5zi4OYLBQwlQrRtbz57+l8cRaEATsR3ZK6xe7WVqlV6dNUZ3YsQoBLW6AXi+/lhbSvXp1ggR+8PhCFPFflpIv8sdSynGqVSCaiBhI3Ba/QTzgfLFPM1VTMCoygsAQrEXCneJ6/iepxGDWHGNhToD+svn0JyPuuv6ibxXg2apDW1Jgpv4SG089kJIAvflgNkx3tQIWChtyb+e3PHW/wBZFRbXIuPT8MJXHuBKKnfUgQ/NV5k/aiNxzjf72NNrt52uKPaJZ9FsG5DcHjIBGI71isARpEMB/qt19Rizm+JMXC01uIIYxJteZt53wIzjsIgyfK2B65pgQHkjmJifKcPrjZ+SYl4jDiNGa44wFM2mfFBEDf8A3xZ7PZRhSBpglkVnJX7LOLmx5AUwQL3bnhPrZrVAACgcgAB62tPnjfJ8SeidVNypMqYO4NiD1EYOibSCBCDOeQe8m7RVa9es9V0chjY6eQEDbawGLvZzhzE0+8lVU6heG3mx+zHXHh4rO30x7T4jpVo3YR7fmb4Ppv8AKSHFVBajIyUQZdq92HbuwEUmbWk9d8eYH3P99cZjXBoUJkmybMBUMuY1R4b+2IntBG53xPWzigwgIWLAn6nFJqhJk4yVBPJmsTXEaeDVSbKxUC/h+I++49sS8VpIoTqzrLE3tcyTgPwTNQw+WLXaJ9ZRQC2mC3uYAwts/wAkefIdgrpM4u5rsWQjRTG55nnHyx5k+F0y6apZmlyQbRyBxUzcayBoVE8IBMwecLzM9cT0M2+pu7XWYC6tgAPu3wTkChF+D1ntBkd2vpXWbIACI5ljsPTEORSpVCoKRZLmdtRNtTHnHTyx7lQKcd4wcCfCvw36nr6TiSpxZyqospTFhEgfPdvmMT8JwUtCnZ6gEq1S1TV3QCAnkOfoJtgtmc6aFejXX7Jg+h/s4WquWSmkU2Ls+lmJMKPEBsOc9cMHEGFSiSpBtII8umFcvUNGcB2tRjFxJcxVZKgSotNwPENP1k2MdcDG4lpdxpITdpiY2O5gnyGDNfi9PNZWmZNgJAYrDQAZgiet8LdSkiU1OgMQ1zAvzEk8vywi6joZDZGS6mma4rlSkIH1FSpJWeczGwO2KNTxQe6qk2MqhX0IJv740q8c8Ruqnqqg2Hy64pVu0TQdDE8tbm4Hl0Hpg+PCw6D9TEjkJh5uOPoNNvDUZdKqLkWI1Oeok25c8GMpxvQtQamllAHXUAIYDr1wmUD3aa2szXGr4m/mPReg9ziAcQdm8LEE8yYnHNpg3AkeIRD1XM6iztpRAZI5seh/hHliHN59dPhaSbs4n/lXAA0tMlztynn5nE1TMItGQZqH8dgPLqcFGECqlbuW8vxptSmQoWAoiQvW3PBRc5Ur1URqjsGKg7bc9thGAXBqZUqxAYEc/SbfLDNk6S02Z1p6V335neLWAP1PlgeYKDwIbG9Ry4pxPSmkcytMeU2n8PbCf2qqKpXTIIZ5GwInUL9Ln64hXigdy/2ZAX1W/wB+LXavh1SvKUoJWGCzdrGQOpI+7CuJPDcAxjDlpricOIHUT15dMFqfaJ3UK51C0EnxCOhP4zhbpIzGACTz/vlglQ4NVMQBfqYHz2540suPH+apu4sjOLqxGjJ8f7olkWxmxJke4sflizQ4ilVwdUXE9cLT8Mr0xeDaRBmfTriOhVbX4lYegInCLaVGsjrGWRGHSp0WvkMtUu1NHYbMRf36+84SO2nCaQUNSUKwYCBs0mNtgZ54vZbiNQEDQ8bkQSQOomPr88XKPFMsYJRWqtAYVIYgj7IBERJJnzwthXLp3DWSB7IhqNMpBUgc94m1ODvSpSXRtbBbXjnMkfdirV4SR0PWCfncYdu0OZU0VVVUKjowAAAEHa3K+LWczOXDgVKaRPwmIBjYeWHl1rbdxB5v9pmehENQI49s5m7MmLmRzEi+G3j+Ro1UIRAhH8IgA+1sJIQqBPmAfTGjpNSMgsCjFdXpyg5hcZpj8MmN4n2xmJuB8fCIUbRY21Ip39uv34zB21LqSAsXTTKyg7orNjzGYzFpEucN+L3GGPI/vq3qv3YzGYUzdTHV9RfnFgfvv9R+/Blv3D+p+/HuMxfL2gU7wc3xL/lwX/8ASt/mxmMxTJ1Ec0vqH4iBKm/y+/Duv7sf5fwxmMwPUeqJT/6mU+zO1X0GLmZ/4Vv8yf8AaMZjMJ5fX+YlMvf4mJtX4T64i/g9vvxmMxqLEB0hrtF++f0H3YpVNk9/+44zGYXT1B99pJ6mQ8T5Yho7L/mGMxmGE9QTowcO+FMMPEf3B9/vxmMxnaj8SETpAGV/d0f85/HDJS/eJ6U/uxmMwLN6wllgnhG9b/7lX7sbZT4hj3GYjN6zT22k/AT4CTZz92nq34YpDbGYzFFhz0hof8Of8mE0fvT/AJlxmMwxg/NMn/kPwR/2EY+PfusD+1n74f5W/DGYzAtL2+cQ1ff4D6y7lf8Ah19MKPE9/c48xmGNF+I3xgtd+EJTOMxmMxrzD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0" descr="data:image/jpeg;base64,/9j/4AAQSkZJRgABAQAAAQABAAD/2wCEAAkGBhQSERUUExQWFRQWGBcaGBgYGRobGxgfHR0dGh8aHyEdHCYfHBojHBcaIS8gIycpLCwtGB8xNTAqNSYrLCkBCQoKDgwOGg8PGiokHyUyKTIsNCw0LCosLCoqLCwvLCw0LSwsLCwvLCwsLCwsLCwsLCwsLCwsLCwsLCwsLCwsLP/AABEIAMEBBQMBIgACEQEDEQH/xAAcAAACAgMBAQAAAAAAAAAAAAAFBgMEAAIHAQj/xABGEAACAQIEAwYDBAgEBAUFAAABAhEDIQAEEjEFQVEGEyJhcYEykaFCscHRBxQjM1Ji4fAVcoLxNJKishYkRFPCJXOU1OL/xAAbAQACAwEBAQAAAAAAAAAAAAADBAECBQAGB//EADMRAAICAQMCAggGAgMBAAAAAAECABEDBBIhMUETIhQyUWFxgbHwM0KRocHRI+EFcvFD/9oADAMBAAIRAxEAPwDia+sYMpl00DxWtfmfQYrUOF6gLn5YJcSzw7lcuoEIZPhEzzvz9MALbiAJdRXJjHS7M5irTpslCq66RpC0yYG/LnfGVOw/Ej8OUqxHNIP1Iwt5Lt9n8uAtLN11VQAF1llAHIBpAHkMGMv+mTig/wDVE+tOifvp4r4Kg3CeLxUu/wDgviy3GWqemmY+/G78B4mqkNlKs3uKT9LbCLG+Ix+mniYI/bqfWlS/BBixkP0q8YzVQUqNQtUadKU6VOTAk/ZnaTvyxG1fZ9JIJPeLPHslmAn7am6wZ8S6fLmJwuqCDax5Y6D2j4txZl7vPNXRX+w/hVwDvCgAgGN8L1PhA9cR4gTiX8PcIDYsd/uxJRrQb7R8sHP8EnbFLifBmpqGF7x6f3GIGRW4nbGXkQXmcwGi0RiNKpGxI9Di4ztHP549yylg0k+WChhUqRZkKcRqDao//MfzxayWfJaHOonYm/t+X9cGuFZSl+oZirU0F0bSuqNV9IED3J9sVclXoMIamkmIIH3/AFwu2Qc+XpDKhFcz1SAQQPljzNFtMAmbkH0v9QfuxYz9EI2oWQn5HBPs/k0zD92WEm4JNhG/WPzIwAPQ3dpZ1598UhxWr/H9F/LHn6+55/Qflhkbs7SD6Qoa9yCefvjTiXAadNoCW9T+eL+Piuq+k7wnq7+sqZrtnmqmXTLsy90ihVARQY33AkmbzgO+bYgC1vLHUH/Rllxly37TvO5oVRDWiohJtc2dWHywg0eHqwJ07GLMfzxZHxliAORKFWABuCDXOOk/oKo68+zH7FGoR6kqn/zwk1eGpyVvYyeeOs/oG4PoNeoQwaEXxCCATq/+G/lg24HiUZWXrOygY9xmMw3FJmFPiVH9aqa3MZalOn+c829OQ9+uGDieZVEOowsXPl098cn7bdvNQKIdNMchacLZslcCFRLlrtX20ABp0bKLSOeOXcW42STBJOIcznXqkmSq29TPT8/vwc4T2PVr1HFOi17x3p9jt7/LCTuqcvGkxk9Iq5jhVZyQo1mJOmTAge+5idt4nE3DuB1V+NPAuowwVTJFt7m4FueHzi/EMnl8uaWVHjOk+LxMY/iYGY5xtva+FuqCP2oJNIBfEx8T9IEeENEiehN4nEDUMy8ChNLT6VCQx6yhwXKMj03jdqwA5AhYne243xaydQ3VHGqo4DaeeogQJ5AWGIuGVzUp1mKlkpjZWC6dcDVMHVtEee87RZXNigxq2LASl5CkiBIFpAJ9MQ6sxN9ZcqpB29Jd4dRQvV0irUuJFMkad943Jg/LGYM9lM4mVpFmYM9UjXJ5qNUAjeBUg+YOMwFyAa5geR0Airw7RToGs5JEEKAfibkPnhe74sSxNzc4rEE2xvSbGuuPbZ9sxHfdQE3NAHE2X4cWPhZSehOk/XfGoONy2JsygMuVOC1ALq8+SyPpitRqVaLBhrpuLhhqVgfI43y2bZDIg+TAEfX8MGaPHaLCKtEe11+RNvrgdke+F3qfdN8h24RqenN061d5nWtYIfk1J/pA8rnFyh2uyHPK5n/8mn/+uMe5XI0KolKNJh5RI9RMj5csLXFxRSq4VJANtJIGw8+s44bGNbZe2Au495TjuRdlVctmPEwAJzCc+f7jF7tFk8u1ArSWprJiHqqQIghrUQT9obiIHXHKspxN6Th6bFGBkEcj/thjp/pIz4j9vqH81Ki3/dTP1xBxGSMtzE4NqxW4jwhqZXTMMDbzHt54P8I/SW51DNFORVkyeVcjrIIQRttffF+jxbLZ2oiLWJczpVMgqE2v+5Yk2GBbHU8Qu5TwYj1aJFFlYEHUIaLQdxYb2H1xS/UDo1ggiY5z92Ou53syWosoo12mI/8AK112IPOnHLrhP452dNOmYp1EMwe8R0HO4LKAdo98SuQjrI2gxPpkg7i3I7HDb2XrqprVIUAZeqBEfE0KJ6G5IPWPTCfpv1ODmRqgZarAGsvTsTA0jVzPOSLeWCZOknGLuGa9B6tA1KDsGQk+EkTyggc4Ij+uAD52ux8TsxHUgkYeOxB7vKtmD4QMxSSJBgs1OPuMT1OFfiGUU1Gan8NmtN95AHI2+ZwuCASCJcCzQl3/AMfcRAUCoYSmKQHdUz4BED4LmwvvgAOJVk1GPiMmU5/K2Na2ZXnTK+p//nGZDKGq4Asp+vkMFFL5iJDKOgMlynE6rtZUPUlbDfofPHeP0MIxy9Z251AojbwoDb3fCt2X/RLXrBTUH6vR/mHjb0Xl6tHocdGyOWyXCzoGqn3gHjcsRUKzadg51WAAnkDGJQEsHIoQWR+Nt3Gbvhq0yNUTE3jrHTEefzq0qbO0wo5CSfIYo8Y4rTyyLXqABdmYlVZQQT9oib7qL32OOS9uO36cQq06NDV3QcBHi7MTp1KJE7wJI5+mD5Mmwe+Cx4jkPHzk3bLtz3792jAA9TCr5sYt0+7Cxw7svVzTF1GumCQatQRTj+VSNRcXvfl8Jx7lczlsq1Q1kbMmlElgQrO0jZoLKNJ8Tbz8IG8HGv0hZjMoAjGkkQVU+ZsDvERtGMxzkJ8o+ZjGF8bjjtDz1uH8PFy1fMDmR4h6clHrf1wrdo+1FWqxCNFPlAgm15O+89MCaHDqtepTpUxqqVG0qBuSfPl64s8R4JVy7PQrrpq0yNSzqsQCDIJBkERjlwKtOxs++MB+do4lbh+XDSX+BYnmbmNpvzwWzeh8sqqummHEgG5hQBJ8p6czz2F1qxpU2VXHUjcMdrQIOkE3Ngdrm5NMw1RO6YhmWk9WsSTIbVAWCIGkFRp6lusYvkU+t7JoYCo8h6kfWZwZUZKlJSqKVUM7Lqiw1vMQAIMddUA74gTIUadJq+pmQ6lphhBYAwWv1uLCBe84HCiZDtJDnSqEnxxyhfs6gB7Y0zeaNZu7mFRYQD4ZHIeUScXKG+vHeB8Qd/kJ7lczqBldXiMHleCQPn9fTGYK9m3FOkVqLYtqWSBvY85+zjMCyZAGIAhMZO0XAHavhi5fNVaVPVoRgBqMn4Qd4HXAlFJIi5OGv9IbBc/mOpZbf6EM4VqNUowYGCMaWMkqJ5/KAHIEYsl2WZ6PeFgOi7nFVeCVSpYLYEg+3MT/AHbE/Ce0BZ9LwoIgRMT53ny98HclXmVUhVXlMyTe31mcLO7oeZdUVukUhlH06tDaesGMaafLDnSqM1EhADIYqGgczItPP78Rdk+yVOvUZcy7KwBfwkSwUpzYHkxPnAjHDN1Jk+jm6EHcSoKgo0goFRkUs0AEDSCfPed+h64q57KU+7BX4jsP78sdB7R9iaIylavTRhWVNTFizalVlV4uFUaZIsZCna2Oc5DPjXpIBLmCTyG1v75DFg24WITYFJX2ynlOGGpMcsTHhhSpEahpZiB5T9cWa+eFNtKGwJP0/wBvlglwGpFPvXpGqpqKGAiWVSC1MSDdhIxLOwFyUxKTXsipVB35bTHvHrjWnTlhO2G3i3D6ZypdABZWCaQWGttRv/LJF7xA8zT7N8EFc16baVdKNRgzTCmmUc/DMkotRRv8WLrlBFyrYSGo/GBcvWYGzEeh/LHuYzznwuzMN7sSPWDiyeHsGIsgiZaQOQ5A8zinnssVG4b+ZdUel1GLKQxlGUqJ5TrrNwT6GPwOLVfOIyhUTSZksTJPqAMUuH5bW0csS1VVJ9SAAbjzNtscyi67yVdgL7Q7wXtBVFGpk1K909RKvw+IMhBkGx5DecGuJZMajaIketyQfkcJXDsqWYSSJHX2n0wd4T2grUq37Kpdlkl1RwQth8YMDzEWwvmSzwYbE1CyJDxCiCpHPl5f746v+imnw3L5Klm8xUoLXLMv7SosoQxUQpjSSPFMEgGZjFvtJx4UOGLXbKUGNUQDoy7UySOtOpJSzHUt7ctxwWoSSWhVkkwDYSdhJmMWxDjmUzsT0n1Fxv8ASrw/LeHvhVcfYow/zYHQPQtOFA/pZzOcYrlEpUAASDUdS7QRMFoQGDOm5gG+OM8FyzmtR8Mh6gCglYYgi3iMReL2vhmbPUVr1UaqgfQwJKqyT4YVCCApERK7AH3tld7pZfDhQ4zkJFgjg/13l3tHQDAV87mzmKjBWSgGVjZobUVJULAtBvO1jgKnHEUjTl6YqIJpsCdIEHdWkNE6hteOmB3Eqq06pBdahBA1KZUmOR5jlOKrZiQSDPhWPL+4xyO4HFfoPrVywerS/jGPLrryBarnELa2C5c+KpaLkkyFMkgCRb5Us1Qy6hTQaow7qmautYC1SfEAVHw9J+ZwNYUzTOknWqy0ixvFvO+Lo7Ts+RXJgUwiVNchIdiTzbmBMW5R0wLaTZ56ylqgAUAdfnB+araaoZWMKAZEgj0PqcMv6gz8KfOtWmqczofUxao4KJpF528Tb7emFjilQEoAFEIBIWJuzS3U+KJ6ADljStxAqndgnSSrMvKQCAfWGPzwXbYAqD3ckx0y+Xy75Gme8qd+5PeyF0BQ5ARPDMkAHfSOcRahlEUU6lQspNRtLBbyAQxMzzMDpY4FNxIfqq0okmDMmF3IEDdiSfQR1td4Xw92ywLQElvcg7QCCem956A4Wy8CzxzNbS+sCTfF/f6ywJb9sYUmm4TSL06Y8BfzaWMGRJxrkaCaSaa+NwUXn3Scyx27x4MkbCeuPcxTDVNNZ+8sFUjwztCgCwQEmwjfyxpWqItEoDdZ1ECAGmAsxcQNpO2KFiRtWSUBO4wWcrWqMTSUuoi8HGYmy9ZmRTUrFBsgjUY92EDpjMF3EccfvF2oni/2kv6Tl/8AqDnqlI/9AH4YU8Mn6QcyXzkt8XdUZ9dAJ9N8LeHcYpAJk5fXMwY6Rw2o1LKUvCXZlaqREg6rCRB/lFr3E2GObqMdepcMWplso4qxFCk0APyEHUQsQGnnAgE7YDqBYAMNpzRNQNnKxD5ZQgpmowEKN1lV2JgSS3LlGGDJUqnfJpa61IZx4SAzQRO0QRsZveMD+M8NjNZKGDEALYkkFTq8UqIJDgxiZs6dLkEXWo1t/hMSRuBHMzLe+FCoA+/bH8ZYnj2/xHanlwtVkZ6TtWHduNaHwmVKmXBY6VO0GWEgxjg1bKHL5qpTb46TtT91Yr+GOt92oqAozltcmTFi19gJBJYdJJ2xzLtVWDZuu4NzUafXVB+g+uCYMgawIHNiZaYwHWqS7RtLR88M/B+IMtBVERqJggGSZ/v5YVGEMfU4aOyVFnaFixBvykgcwZvy8/PBdStpI0XOQj4xo4ll9FEWmQittBBXVp67Hfr0xBlaQp5jvFUMK1OqrAyLldQNv5liP5jgnx6ooAXSSGY6YkifhHi5Ewx2M+W+POBcPfvXSrDCnpKFJGrxQQQQSOVoE3xnLumg6cBojdqOM99VZ6SGjTKJqRuoABi0AGAYxX4vwup+qUK6g9ywCsSftlqnKZjTSBmIw+cV7E5etTr1T3q1BTqFQWAuiHTbSSRYTfA/J5E1uCPTEF0V2AAkzRfvPWO7dhjQxlQFriv6mZl3WQef/Yj08lVorTqQTTqAGQDp3I0kkWaVPrivWyTtLx4ZvHLHR+wzDOZGrk6/hamIUsPsMfA1/wD26kezKMJ+RZqNR6VQaSGKsp5FTBHzEeeCM5Fkdf4lcCK7BHNA/sZrlaqE06cAAMJaBvsBO+kDf18sE892eBz60aTrpNEkNeCKdMswG8mEt7YiXh1B6oAJ0vCqBMg6lne20gSd+mOk8D7O5OnXpPTqVDUUMaYcpMlSChAi2mDAncG+FXyBaruDHStkq1WD+wihx4ZitQpZVBKKzIFVRumsFiYLbEDlIjcjCbxXgbUXKjUwgttsupgCfVVDf6sdpzWcqd7QoL8KM5JYNfx6F0m406SAdrqZ5YXO1HB3qqz0wTGnWkE07gsCSD00iPW4wHFqTjIU1ULqcIz7sgH/AJOVVNQABmItMxeTb5/XGmsQPrhv7QZLMNoo1KIQBU0kNPhWFJAm+x95wnPT0sVO4MfLGljcOLmTkXwzxJDUE+X44nynxQNmFh5/3OIFybEBtLaSSA0GCRuAdifLG6UyJIJtzxY1VS2MNe4jiS1HCtcweeKreFpGNa3XriPFlWoJ3uwBLlGqXIBkmfaOQ+/HtVzeY+WMytQU3BJ1eHltJG3tjTN1wT4b9TEYpXm4HEKKCXfMI5ChqA5ASSd9IsJ+4fIYJDjFGUBDaFUyAQGJuBJiIkyYGAFPPAJoEgbnzb59Lf74jyOcC1AzDUBMraDIiLj+vSDfA2w7jZjCaoIqhesO5JNbpMAMWYDmdzqtytzN8VK9JkhAPE3igxz2n+aOu2CXZqq71qxDqCqFtRG0WtttNuQxSoVNFMvJLMRE8+U+tzgN0xHwjRfcP1hLg/CaxU91RNZrd4dIYKeSibWHT8sZiWjxKplhFOoUDRIVtz1PnffyxmA2W5qC2H3Ra7S54VszUYbTpHmF8IPqQAcDJxk42pU5MY1QABUyGNm5ZyWX+0bdPzx1/sNml/w9EeTBcLEAwzFgJYEMDriCD5Y5CVbUEiSYAjz2x1vK5buaC0gsnTA6SbH3VV+uEdZm8MCo9o8PiEwzmFpVVSNWugwZQQoAs40iOUEc7QuAVXg7w4Uhho0gzJkhV6bCT7DBRKdiYgtAF+o0D03J9BihTQim7BlMgAW5EiRvvCgx/NfoM1sxYbpr4MJAq5HxTiq0BUfc0lvAtO6AnzJAj16Y5K9bUSWMlpk9T1w7dtuD1u571Kpej4S6aQug2E2swBgSbi2BXZv9HmZzqa1KU0PwtUaNXKwAJiedtsOaRsWPFv3Dnj/UQ1wyNk8Ojx93Ft9/lho7LBqY7/SSqeVrzHl1+XlijxfsbmMtWSkyhzUaKZQ6g5keEc5uLEDfDnlTTXJZempAqFiri+xQlW81YVQQfMjBdRlBQFOQfpA6ddjMX4qG+E5FMygqioUQzpR0UhY8pOokyb2E2iMT5Ts6q06rB9bVFCnSZEKwaxvcxzmJi8YCcHyLsmnWy6ZVlk6Z2lgOg2b58sMnCFNGgadQBe7NRt1ug8QNr3E3In5YyVdhloN3mj6RvxbT7JRo8DDk/GF1MSNSibCQQJJkAg7fFixwHsu1BatNoFN3qGkNWo6XQ0zqgbxHyOJuCI8oWMzTUFiS7TpeTF5khJvMqs3MgdxrN1KS6tdQCXjUCtlFiRPw6mG/Q4azZWTIFvrAY1xspvgyvwTse+TqCqa6Mqgq4SRIIuBO5mDMW0g4McQ7AZfM1O+YOtRgpYqYkqALqbGQt4AO+BNLjraQCEaYEqkmYk3mSNhfli9ls/mtRRypYgkEEaYH2NQmSOfO/LCOR9R627+LjjYsSjaP3lCp2Wy9Cp3zU6jUSCWQQ+knoQQ4UEA3674HfqqtU15Y1tGpDTBSSHE2BU3ElT7e+Cr1sxSVCGSrqMEAzE9Z5cpH9cGMv+xmpSZFdoDIq+FjuWXmD85nBPSWK+Y8yXwKp3gX/uEcjSr6HqMxKObUmVTpYWNjeTsYjrPPFHOU61IVNIAfSG0mRdrWIXYSBBtAxFmM8UUNoqrV1fDeOV1A8yCD58tsRZHtEe+YPJSPtFobm0XEjz8gcKF3skiGxodpbgiLnFcrVrVCpmnpgENAYSYAVogg3v8ATnhU452ZBqHufisQuoMSSdpmNtt8dYy1UZo1ABCKvxgGZ3WDNnG8ncT1nFDO8Pm1Maq9SG0grKAEDfVYG3i3AJBjDeDVFK2ivvvAPpceQEMeZzfLZjN0dCNII8CrDMV+yQF2nfbnPXA3jvEgzssGJ+KApMbSI3w25/hT02dGX9oCIYVPEu9xLAQfe9puMAsl2Or5isZBpr8WtlJB520zeLx6Y0sWVCd7UIpkXOieGO/0i0YNsVyMXauQKSX8IkwebQYkA39zir33i1D1GNJTfSY7A3zPVHigdce1ki2N8j8RONcyvixM6vLciONcbEY1JxMpGLsVnlWvUWo0CrSdZPWxHzg+5GKFOkdYvIB69JjA2m5UgixBke2J6FbS2o+f1H9cCbH5iw7xjHlAAUy5xDM62EchB9rTjMUalQG98ZiVUAVLNmJMhGGngfYjN1l1U6DEETqaFBFogsRPqLYYOBfo+q5ZzXqCk4WNJYrE9QG3PTDYeK1FXvGDmb6rweXpvbGXqv8AkSvGEX75caN19cGJnBuEpQctmGCVgDpWQdPIm0g87i3nvizne1aIWbUHAFlU+e3SCYkzy52GGalR7w94aBLT+8ZSxAP2RIsJ+7FzjObTMUu6rrTNPaygf6haZHW0YQOqV3vICYyCUXaoqIHBe2eZrNoCUt7sQ3xN4VnxbRIsNgcMx1Maa1aiAkGe6RiByE6nkm3libhfY/KUqUU2qNUYh9UgQwkAaYiIO1vXBzJ8Cp0gGchn81k/JrR6YjUajGxpBQjmlyLjW3J3QRlHQa6dSHX4Y5EGPiU+ux6YvvxVaQ8EIAIAQBABtsIG2PMxwiiZIQio+zKxAtb4TI/3xUp9nq6OrM9NwPsKCW8viXT0MfU4RKA87uP5myMmJ6YzzK8Wp1Ko1KH7syL7Egrq6agCY9cBuK9l2pwQ7VqDBESoB46ekQqsBzEb7HytgrnFaqQoLTqJchbra/LcwBfy6YO0KxooNKFBuWIOoj1OCJmOIcXXsgdZpUyVxzEzL0c2LLUQ8pLsp9xBPtgxksmClZDXQu9Jlv4VQsjKJM3ksTPlgrWrlwQiCtUJsHEzyMztY74AZvsMrVVqhUotTPipqxdWvupJ8HtbbDGHKhHiMQPv76TLfSNjNDmF81xGglOqafxyys1JCx1MDEkDaSDvgge4zihXPIjSdiCoBE7jkQcDuGU6lCy0+8VgGqIYLKYuYPxKQAbT7zaaj2eo1QXpCsigE/s2Ur/lGoEzzCgGJtG2KZnbKw4IrpXMr4e0G5Sp9gaOXOv9ZO8jUAxjbTYwfUjpixmGVwi0Xllq6CT4t6diRYc9rAR5YGcSy1Fqa6dZUsoLFncwSASOR+QGLxoLSR1QELTqUCokyJAZvEbmdYv5YhCchvIb/aWIYnbUHnh9OqwQVTSq0yy6RpYAhwPFfeLQPreZ6TGk8tUpsgXXqkhgJtNOPD7GBzIwG49ne7zFRTqAckBmJRXDGdXWb3a+0CMa8JrLWchlAVB4TAkTzB0wAQekQGLAicPeFY83I+X1nWVHDfKGOON+rLTdCWZ4pc9OklnlhNzAYAmbek4rCqDVRqlRXiAFHhhmsOcaZkXOJ8zUr5WKFNVMg6Gn4h/HTBsjDUAymCu4lbik+VXNU1q0nLupVXD+F1frIGkiQJLTyNzEdkx7j5uPf99IPHlOEWvIPaGstnVoGoCvhFgBJgmOSmZuRJxJkRT7o1z+9V2CAlpQEQQRMG/Uch0xR4jV1lkA06yQSJA3tcXhpAnofkPymW1KQHKqtvECC0c7+RH9d8K5dOigshNxrFqXfjKOP6jFWoFEpOW1Goys7gDUQ7WBBkHTI53jawx5SYqzZclRAqanYaVhiRYXtcDcC4nbAfNVWNNU7xfCPCDP5W5fPHvabjAbS0XkA9L2I9CL36YEm+wPbDkoehg7N9l6dYOtUrFIkqRaQ5kgEGJHnMWgdETiHAe4ZWaXpsSJgrG4E9DN/THS89WNREYMEy1KAunxN4SP4oA23j88a5ugmYqeNNbv4l1MViBN0jSxYwN+Y5Ye0+qdDRNj2RfU6QZF31z7ZzHJ5BiUIRv2k6LWJmIB+ftinnqZWoVJkgkEjYwdx5Yc1y7CoKautIotY6ZDR8ULa0yzXH2flgZx7huiiDpUwFl4uzNDfICR8sayZ7YCZWTTAIaPSLNQ4jxu2NQMNiZ0w42FPGqnEyMTjjOnpIxmIy18e4ipE7xmcj3z+JzCgyq7n05YzhvAVpOWL6mIgCNMdeZvizm6wPimG5Hn6eeLGV/dqdy25PLaB9cfP/HfbV8T3rsyr7vZI6+X8MISHJjeBgVnuDVTYMKjrcgws2mxJhj6wcG6n8Q38ueKC5rWxPP78diysD04imbH4uPn/ck4Rw+qMvq8NKo1yHMG/oCRFrRibO5wgBXEwNwRfzmN8UhmiW0kj4gBpkkzbSF3kf3vivneKq/7JAzEkQYAboQN7+/tbDHhszWIj6Hk6KIwZHL0nUEJLcmZvy9OXTGuc4WJtUYSbhIPsD/TArK8TKzSpqVNlCqZ23kydVvPFxqNRFkrJi8sNvQHzxHINGU/yYxSwmlBFJRWLKd4JDG0XaQvS+nA9ckQ2kEMu5ltr7EbMOdjzxrlM2aRLTNgQBMgAbExHn5efLMtnzUNR+7CwDBF5vte0xOCAsee8sqahUL9vfNaXD+7cmmHZeernHLUAAJ/s88YXITUCASQCNiZ+70OJMhxg1AVCswJgaZsSCbxv/XkMe5BVQ6BM3LNqAj5Awo6DFSqkc9YZdYSu5pG+eppBqajMagkAQDHqT5mJ+uCtEgKKlODTN007eZtcSZkb2PMRgRn8oKysth4TDzMHkSQNptAGx2ws9ieOVcs70qphC5DoT8B/wDcX8QPiHnGNDR7VBM7LjbN6vX2ffeOfG1UpqIW4IKmIuOotq8RNvW04XM1mG/V6zNeXQg+W4nzuBHkcH81k31rVAqVRUVrBk0U4KldMkKBuym5LBZLDCnxfOkMya0CgguFHhQ6k3mQoBqQZ20HDL6cA7l7wGDU9Ub75jhR4miSj3CfagcxPXocLXaLjDVDCsACGVSJg3B8zeDIHSLjcbns2XzNSl8OpUQHkQaazfyDE2N/mcWMpwcZkOTKoH00WETAEFjvZrDTbbqTgWPTBX3A8wOTKln7+Mj4Dmaqjus4i1KVmpHWC1IrcSJBFphrETBsRpv5quixS0klySlTUTrPUP1XYg7RcYWOMdmswlQRVpOSIRJ0s9+h57C043o5x6KJRe5V2dlCGVkadzyE9PtemC58RfknntVycGZVPSx74yZWsaZQ1UUMQAO6K1NTC3wE6iLna+IuIcR/XK7UELB0QtqI0m0CIJ1fauOW94wAqmhmah0M4CTfUqAm0TPPykm2POF8WqLm1Y0gIBQOdULY31CzeGRed8Lejn1vzAH75ly5PQUPrB+nM1W006bsyEyBFiLHmLb89/lg2/CKyZfvKukuZ8IfUwAEFWEaQwOowJ2G18Wv8ZQVCRpdzNghGo73C3MRv5X5YpnOatTVQERmBmTYrINtJlTznp02KMjGvKAJQpX5uYG4ZnCgAbxISbEmDaNgQRO/y88OmQorTfvmYvY929/F4oAg7GV+h3jCxS7OF64HxJdhpYQecEmIHOfMjDBxFGqVQKA1LTpBQoBm4BLdBbQDPMt73ybGO5Yf0jIF2GUa2TTLuQxDM4lakAydgBaRPOZvaAcUO0nDyP2EA618HiUDVyIMxE3BnY+sbfqJqBhWVliNLMYjY+EAbR7HC/xDJ1txUDikBeYIBJNgTMWm2L4R5rv+pTNmDLVf3A3GeAVMs2l94EjoeY6WPQ9DzxBTZO6ggSSTPMbD8T8sFs/mKjosnWtl1EmAYBKidon0O+F1lMxzxr4yzDzdZkZAMbeUfrNQMTkQLcsbU6cXO+IqjYL1i0jJxmLv+HFQpcEaxKjy6++MxMifQFWnR+ygPmd/bpinWzwpMFYwj7HoR/v8pwMqZkgkTHlijnytZqVGYLOCSNwADPvjwGPDZ83Se+CHoeRHGmCYIv0I/PFLKcJIqM7sFQs2lQLlZtJO3y6Yno5ylQTSFEAWEm35nzOKx4ypuxJ8hv8A0wFA3O3vF/MtjoDBvHeAy5rUGKvzUsAGjaDaDFvPyxZ4ZwtVSWOsxLCSqHa1oZ/cgeWK+fzuuLRGK9bi6KoSmxaB4gdgfLqPyxo4mylOvSGUEqE7Q3SKq0hadNdvCgS3QQJOJqVSahYVNSEQFjne+/0jC/8AtK0MAW+g9B/TE3D82VrFGEALEyDBBMjnf8sUdNws/ODyYQekKJlO+dgrsi7OOYjcnoP6Yo0KRZZCudLBbtAm5EAQbRf1GDOe4kgpaREczzwo5zPamkGNGw6D+98XxOD0E7GWIow3mdWWpqVIKmZUXCz1POSb+1zyp/4pI3gYpf4gawNOQJUgHcCxufIb+2LGVydFB3fgrVGmCzHTvaItMRa+5vi3ghhZ4Mzc2jd38nSSHMVys00Zk5kRv5SZPPacW8r2dSP1iqQakABCZUdCw+0wva423xWrcapoBTQzAAIBOlW56ethF/by0zXG5gaoA87f1xFMh2gRbdkxf4+8L5bjtTvHg0xSplVIiAYWWt05e4wEy/EUo1arAtUqOS8ERAYm5uZHOPTkcQaHUCxC1KoliIBvrYDr4EI98Aq+XrNVFdRFKo9SmKv2VYaQuoCWCgot4vcCTbGnp8bFSCZVnCnmT8arJ3wqiwqHxAbTuCByPp0mLzglxHtHVOWWPDUptOsfaEReLEwd+huOeFLN1QwFRyVVQCUUcz6/Y9RbaNiCvD2Ip6obSwJExpaLzBYtHzvuRgvhlEF8kRLUOrZSU4Ep8T4g9eoKpJ1BQo23UWiNjJnYc7Yiy3GqyEHWeRncKQNN5BtBi+21rYnrU1RiFUBiZ0l1Knb4YIcDe09fIY2q5CAAVNNy5kvMREEAgAHlZh5A4PxVGB3+yb8Q44sFSksGnUGOwJYdDN+Yvc3mR5lsxqUftFhwQUINmubRAg2vM4H5vJIYAN1AOxAYTsJglfkR/LtikudIIWwE208uQgQPPHDGrDiOYtWwI38j7++YWOXFIkrVMspEgDmbgwWtaZ88R/rb0kKQtVWJgkggTyuYxbWusAZdhTNVSjTqIAMc5Mk+g5e1RezbrV7tSKjRJt4VvERpLEzyg+m8UFH1ppPjDAFR8x7DIhxmqdKBWUIFBC2A/vzwydm+MPTL/tAJQyukuykXJIEQoBmZAMjCzSeGKEEg7xO/KSTa4iT54ykjjU2wBCllJF9940k2NsSUQ9oDwiGrdz/Euf4kf2knUSw0sDvMyCLiBH1xUrcKqMZYgalkKrjUQb9CB6GDio+TjxhmMGRIiYO5v1tEcr9MX6NWnVpsWqN3kiVO7nqSNl9B8uZQgBsRd0J6dINyndpspaf4yCB6CAJ9cbVuGVKzGooVFIAXV4S0bkAA28zGJ8/m41M0sikkKTYs8SPJbXAubm2+Buc4wWUnvCWe7k8o2QeU/h0wcBrsRQgdHMF1iZIxvkKBerTQGCzKJ6SQOeI6Y3OLGVq6HVwLqQR7XwxdRao18eyvePsTE3EYzFTimeIKgMBad159bn6YzFZxnVOLhKqNcA/ZPMHHPaFdkqq5uwMWHsQMNvFA1BoqqVjmQYMdDzxL2Xq0qaa9ILt4jPmZj0GPHYT6PjNiwZ7oDi15lOvnQQJMT1kffiulcdd8NGayr5lDFFqiMeSmB6Hr6YVcnwJqWYanDFtxqEQv92nEY9pQkipByBjXEvZZdTgEEXkfhIO48sZxThCIC4A1qQWUAaWHp1vhio8EhPESo3DAAx/1fhiOjkNMsWkDbkT998B8fabUyFcE3BtDh1epSBB7ktMz4JG1lUTsIvgNxdauVpxpsxANQXB56f5due8YblgLI95Mk/2BgXxvMCrRqKbJpNvMCQfWR9MFxalt/I8snk8RbyWdbMRpJ0zBIBJBAkjSJJMAn0B2g49GU1vppaiTtMX8yALfMxho7OdnFSj+0EzcoDAWYJEi+owJg8sZxTgiCk/ck0na4UbNHIzJHlB9cM+k4Q+1ekoGC2O/7RK4Vwut3rB2UIsanBlee3WRf39sH89oZtNJHeoZ1O6yzHqAdlg+WBnAK1Q1QimC1ySJ0AbsB15e4w6Zl0RTUVr2F5LMf4ieZjrbaBaxs2Wml1JxhV6/7iZxXhRp01dQQ5JVl3BIut7gNy0z58jjXhWVcFHqCPFsSCbAm8bbfXF/inaDu1hSC+tWc8jp+FT1iSZ6nF7OZxawFawlCxjlIEA2iQOeCFz5bEytXiLN4l9JUqZvUuomYNVrm1yFFuVtY+eIeH54DLpTOxBJH+YlvnJ+mIK5ikTy0iflrb/qc/LC1X4uImfTBGxF1Cj23MrMwEb8n2fU0Zoin3tIyNZTuyJUlSWWAsEsVC9RMmzXnc+KlH/y1Oi38QKSJvddYupaIJj2ggclynaHMU1EF+7VpBGwne/Kfrhmq9pXKLWoVly7LJdN+8MERztsIiCZNoGGWxN+YyiZVXoJbbgdViKmkU9e4CKe5j7QHIkAEX0rM8hhhyvYGiTqqVXYRC6QoHMhiSDqJ1bkkeuFLLdslqan1MKk+MMbnqdvEJ9D5DfGcH4utEV1So4UhnVdRKpq5KsgLYmw6+QwAhxYPE7cjG6hLjXYstrGVSowB8YbSdRBiVsNMXNiBEWBaMIme4F3Dw/eAgeJWUGD1kNdJ52nz3w78M4uajl6NQLWCES0HXEwCI2nSJBtAtjB2op1gyPTLspYsGaTMxqpkAR5R0uTg65GXkfOUYK1VxErh+XqDSwUwTKmwBI5qTz/ALvi+1WpSqrUqIx3EkHT7x5jbDRl+J94q0qY0k+BRALG4AuNiFvMiDPScbZivVPdrqfQzLTXxErMgSdXxG3MMPITbt4Y9IQeJi8qsR9P0ixT4sFLhVXQ0HTM3jeDPnHSTibhddXpkPCxKx4RYizSZCzBExPg8ycS9ouytVB3nchBEkIdSnzWZIEe34hMrlmE+GZ0SeQkSJMwu4+eCImNgakvr9QjAMAfeB1m68NV6Tw7BlY+HSWsecg2FlmQNhgZl+zuYca1X0lgLdd8M1fs9mUB8G45FSSI9fpvivw3MGjClWJY6QpmQZsOV7jliGd0B2EGNJkx5+qlT+0FVeztYUdZnWWgKp5CxY9RMAX5HC9n8pUptFRSp9Ix0/jfGBQ7sCCWOw+ytPUk7bvUZ/ZB1wocczPfSIi9us4vhz5NwDAUZXJpkyIWDeYRbonE04yvlWpmGBBgHEU4ePPImVZXgy/mc+pi0H2xmB+YHiOMxAxrUscrT6izwXM02SohdGEEEbeYPUdeWNv/AA/ljSCiiigeUH5i/vOF49r6gMTCzzCkn6YKUuNlxyMzjze0kTXDFeAYcqVCoCqaYjYG0fLlitVpPUs4Q7wwO344VEbM5iSaFXSLAxE+k3I88XMhmnpEBwy+TDFQAfK06tpsQnX4PrWO/Mjy8I+sxgGuSqMVAIdWJCuplLdTyiOf1wldq+3Vdq1SnSbu6YJQhftecnqMMP6KOK95QfLsxGltawev9cc+gXZYhMetZWqNuX4KqgS6u0bcvafyxQzdCm0isgMEeGI2vy5Yt8c8KmovhZCC3Rl/Mb4GVKorvT0sF8J1E7ADn574UzaYKLTgw+HMzsdx+cuJWVuir0HLAviudsTsEH05n8cW+ILl8sA75hSOhEE+gk4prxKnVgggodttsJ+C2PlhH8W1zaxd7LdncyzPXcikj6gAwOohjqnTY9N4wV4lweolNirawNwRBPpe58sHqeeVoXkOZ388Ae0HEW1GDbl6dMHOd82W6E5TkTgxAz+88sH8vSIyopjd1E+QbxH5K30xSbI1a1RgtOaZglrWneOfXF3MsVLSI0yINo8vlbGu72APnAuu87TIM7U/8sF+04n01sWPtBwqjhLVawFJGKTHhUmw3YkD+4wZPFXSsHIBWQtNfPYsfPaPwnDke1ehQATPl/dsGfUZMFbVu/fMUaRtS5C9pS4B2c7wSfBS8t29Plv/AL4Y89wLLPQal3VJFI5KoaeoYCQ3n85vgflc/UIAEEm53sD1tvfbBCtwxmy9SrJYqNhtAIJbrsCIxkZTqcuTddAdKj3oq4Vpx1ipnOwFAoDTrOrgEjUFYehIAPLrbARMvQVDLy86STJBG9oPwxA2NxucdEyPC2VFqOLOJUz12+l8QV+yOWrVRUFJdIkEIdAY6ftBYm9+U3vhrBrHUnHlJPsiOfSgi8dRFzEJRC0/iqbaNT6gYGx8QMrEeQwNoZDMhg4purLMEqQD6wJ5/L6dZzPZhBBQaFJBfRaYi22xUQYj8cVh2LogL4nBDFgQReQPi5HblH34bGrCi6ivoz9LiY2cQOXjTU3ABESVYECN4BmYB8rYi7Q5ouq0QTAUEx/ENj5Xk/LF3tDw2nlz4lVmZyyvpjbzmSb+l8ChxVUYOwB+G8TsfP3Hv6YtjYNTLK5HKkq3WNXCO0rpRpZauwhgNLnwltydQNkglQJ3ttfCxm8+1NyjBCA8xAgmdvQwLCxAxBSrvXLAPYfxHlMAbEnf64rNmyUKteDIYXYW87mL+fLpgyrzIXMGXbXwj92fylcU/wBqy90SNAYEkSJgENBQbCSZuLQSRnGMgaOap1CFZSBpIsVKrGqN7STzk+eDHZ/tfl6tNKcqCISDAboOkgxYkdBE2wJ7bcVmrpIXQACIBDKZvBPp054BTDJ0qP6dA3eDuP8AEClZXEaYinEWWANxz8OBXDMx3uaTUAV8WqYMKAWJv5DDXwrhdJ4p5gBwUKmREEMNJBBlTE7eeF3gPCF72oablhUc0U6gFpN+oRbn+bBV20T3kW18Sh2j7O1mC5gIdL+gA5gCT02/phWdCDBEHoeWOr9vuO06TU8vp8KrqMGImwtzsCdx8WOe8ZogtKXB252w3hyMKVhx2i+fGptx1k3CeGoylqi6pNhMRHP3Mj/Tj3BLLkaFNLxIRA6iOR/m6+uPMbaYRtEwHytuMtVu0T1amlRo84vbcj8hh84N2syuTRaeseLeoxJLHmT0HlyxxrJZkgggwesmce5vMF4+WPONpASAOBN5dQasz6LpcdVwCGkMJBHOemB2ZqtmFeipBaCATyI2M8r45F2ZRmzNEFjp1qJJMTyHpjqGXyuUyWupWzhLu0tJAvvpVQCQL9ThTIuw7RGcZ38xF7c9knyjUWYo3eKQSs/Eu5M7yD0Hw7Yh7HcU7jMAnYgg/fi7237T066KlNKgXWCHqm5PkNwI64RMzmW1FVa4MQBvG58hhvFjbIlHiDfajWTO45jthlO6IqTVciDTTxf8xFh6E4S63bmrmqgp0Eo5amCQNKg1DG8Wt64UMlxt0SmiQNbgtF2aTf0FsW+B1Bl6tTvXVLtaxZpv7Dy88cNMFBJ5MqdR0C8RifhiFWBkuwPiYyZ98HuwHDxmaKd4Dpol0bTEmCCoPMCGN/LCznc93goqkqapDeYQeI/Ow98Mn6Oc33WdzFHlUUOvqN/v+mAZcdrRjeDOw3UeY61+CZeICtTPIyfxkHCL2k4XVFVdIL0zI1KDPoRuMPmc4qhBB+vLC/S4wssWvpYifTnP4YRdFTzAcw+HVZLomxNOz3CP2YJUIxPgnn6ieYm/vgr+sqhK10sbCVUq3zkHAde0KrIImmbrDQV/p92In7ZU1hBUddTaZdQyrve3O1rc8DUG+IHLn3G2hHPcDytSkVQrTAEwBYe24PLwnC9W7DPSBeRbbvRYj11Sp+t98Mn+I0qiBdQbSVubp76hPt6XxcGaZUlYK80BJEeU7f5cd4xUS2LW5MfAPESaeZfLuQtJ2vJgEneJmw6x6HpdvpcbXT+ztqIV1PIkRJ8owLzPGsvpNRlEqbqTBvYEW56eXnhezHGSQWRYNQnSovE7T/MfoME2l+kDqtZ4h3HrGfiObNWmqh4CpbQSIIsJJBge3kRiLgXGk1ilJHii8RO8A6QSPXrgXlOMAgIxGmAhYc4uY8hefXGlbKZe9SmjagZDDwgEc9vrjq7NO0+dCpV/lOhHJBadRTeLg9AZ+7C9xzPinpRZsoJvi2vGmNFf2bmaZJI07b2lpIwr5zi4OYLBQwlQrRtbz57+l8cRaEATsR3ZK6xe7WVqlV6dNUZ3YsQoBLW6AXi+/lhbSvXp1ggR+8PhCFPFflpIv8sdSynGqVSCaiBhI3Ba/QTzgfLFPM1VTMCoygsAQrEXCneJ6/iepxGDWHGNhToD+svn0JyPuuv6ibxXg2apDW1Jgpv4SG089kJIAvflgNkx3tQIWChtyb+e3PHW/wBZFRbXIuPT8MJXHuBKKnfUgQ/NV5k/aiNxzjf72NNrt52uKPaJZ9FsG5DcHjIBGI71isARpEMB/qt19Rizm+JMXC01uIIYxJteZt53wIzjsIgyfK2B65pgQHkjmJifKcPrjZ+SYl4jDiNGa44wFM2mfFBEDf8A3xZ7PZRhSBpglkVnJX7LOLmx5AUwQL3bnhPrZrVAACgcgAB62tPnjfJ8SeidVNypMqYO4NiD1EYOibSCBCDOeQe8m7RVa9es9V0chjY6eQEDbawGLvZzhzE0+8lVU6heG3mx+zHXHh4rO30x7T4jpVo3YR7fmb4Ppv8AKSHFVBajIyUQZdq92HbuwEUmbWk9d8eYH3P99cZjXBoUJkmybMBUMuY1R4b+2IntBG53xPWzigwgIWLAn6nFJqhJk4yVBPJmsTXEaeDVSbKxUC/h+I++49sS8VpIoTqzrLE3tcyTgPwTNQw+WLXaJ9ZRQC2mC3uYAwts/wAkefIdgrpM4u5rsWQjRTG55nnHyx5k+F0y6apZmlyQbRyBxUzcayBoVE8IBMwecLzM9cT0M2+pu7XWYC6tgAPu3wTkChF+D1ntBkd2vpXWbIACI5ljsPTEORSpVCoKRZLmdtRNtTHnHTyx7lQKcd4wcCfCvw36nr6TiSpxZyqospTFhEgfPdvmMT8JwUtCnZ6gEq1S1TV3QCAnkOfoJtgtmc6aFejXX7Jg+h/s4WquWSmkU2Ls+lmJMKPEBsOc9cMHEGFSiSpBtII8umFcvUNGcB2tRjFxJcxVZKgSotNwPENP1k2MdcDG4lpdxpITdpiY2O5gnyGDNfi9PNZWmZNgJAYrDQAZgiet8LdSkiU1OgMQ1zAvzEk8vywi6joZDZGS6mma4rlSkIH1FSpJWeczGwO2KNTxQe6qk2MqhX0IJv740q8c8Ruqnqqg2Hy64pVu0TQdDE8tbm4Hl0Hpg+PCw6D9TEjkJh5uOPoNNvDUZdKqLkWI1Oeok25c8GMpxvQtQamllAHXUAIYDr1wmUD3aa2szXGr4m/mPReg9ziAcQdm8LEE8yYnHNpg3AkeIRD1XM6iztpRAZI5seh/hHliHN59dPhaSbs4n/lXAA0tMlztynn5nE1TMItGQZqH8dgPLqcFGECqlbuW8vxptSmQoWAoiQvW3PBRc5Ur1URqjsGKg7bc9thGAXBqZUqxAYEc/SbfLDNk6S02Z1p6V335neLWAP1PlgeYKDwIbG9Ry4pxPSmkcytMeU2n8PbCf2qqKpXTIIZ5GwInUL9Ln64hXigdy/2ZAX1W/wB+LXavh1SvKUoJWGCzdrGQOpI+7CuJPDcAxjDlpricOIHUT15dMFqfaJ3UK51C0EnxCOhP4zhbpIzGACTz/vlglQ4NVMQBfqYHz2540suPH+apu4sjOLqxGjJ8f7olkWxmxJke4sflizQ4ilVwdUXE9cLT8Mr0xeDaRBmfTriOhVbX4lYegInCLaVGsjrGWRGHSp0WvkMtUu1NHYbMRf36+84SO2nCaQUNSUKwYCBs0mNtgZ54vZbiNQEDQ8bkQSQOomPr88XKPFMsYJRWqtAYVIYgj7IBERJJnzwthXLp3DWSB7IhqNMpBUgc94m1ODvSpSXRtbBbXjnMkfdirV4SR0PWCfncYdu0OZU0VVVUKjowAAAEHa3K+LWczOXDgVKaRPwmIBjYeWHl1rbdxB5v9pmehENQI49s5m7MmLmRzEi+G3j+Ro1UIRAhH8IgA+1sJIQqBPmAfTGjpNSMgsCjFdXpyg5hcZpj8MmN4n2xmJuB8fCIUbRY21Ip39uv34zB21LqSAsXTTKyg7orNjzGYzFpEucN+L3GGPI/vq3qv3YzGYUzdTHV9RfnFgfvv9R+/Blv3D+p+/HuMxfL2gU7wc3xL/lwX/8ASt/mxmMxTJ1Ec0vqH4iBKm/y+/Duv7sf5fwxmMwPUeqJT/6mU+zO1X0GLmZ/4Vv8yf8AaMZjMJ5fX+YlMvf4mJtX4T64i/g9vvxmMxqLEB0hrtF++f0H3YpVNk9/+44zGYXT1B99pJ6mQ8T5Yho7L/mGMxmGE9QTowcO+FMMPEf3B9/vxmMxnaj8SETpAGV/d0f85/HDJS/eJ6U/uxmMwLN6wllgnhG9b/7lX7sbZT4hj3GYjN6zT22k/AT4CTZz92nq34YpDbGYzFFhz0hof8Of8mE0fvT/AJlxmMwxg/NMn/kPwR/2EY+PfusD+1n74f5W/DGYzAtL2+cQ1ff4D6y7lf8Ah19MKPE9/c48xmGNF+I3xgtd+EJTOMxmMxrzDn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13" descr="data:image/jpeg;base64,/9j/4AAQSkZJRgABAQAAAQABAAD/2wCEAAkGBhQSERUUExQWFRUWGR0YGBgYGB4eGhwcHRscGh0ZGx4cHiYeGBsjGxsYHy8gIycpLCwtGB8xNTAqNSYrLCkBCQoKDgwOGg8PGi0kHyQsLCwsLCwtLCwsLCwsLCwsLCwsKSwsLCwsLCwsLCwsLCwsLCwsLCwsLCwsLCwsLCwsLP/AABEIALcBFAMBIgACEQEDEQH/xAAcAAACAgMBAQAAAAAAAAAAAAAEBQMGAAECBwj/xABKEAABAgUCBAQDBQUFBgILAAABAhEAAxIhMQRBBSJRYQYTcYEykaFCscHR8AcUI1LhFUNicvEWJDM0gtKy8iVTY3OEkpOjwsPi/8QAGgEAAwEBAQEAAAAAAAAAAAAAAQIDAAQFBv/EAC4RAAICAQIDBgcBAAMAAAAAAAABAhEDEiEEMUETIlFx0fAUMmGBkaHBsTNCUv/aAAwDAQACEQMRAD8A82nTioUhm9Bt3iSXoKTcPh8C3b63jdYAcZGx3f8AWYhRrWD7qvnDOG+75Rzb13Qmp6yGABBBdtun6brGkTlCYFhgprs1/X2eNJnAkkkkm8carUPge/b9fdDU3sAcyOJETCsgqK0JCsfZ3G2C3WNapShLJCTzWdv5rC/Qm3yhXpkksDhRpuWZRFv16w3n8SeQlOCC57EMw9mEc8o6ZKhrvmcy9KGLqpdVTjPwhx9+OsN5KUGzWIN8HfB29Nork3UuoP0Zut3vfqYJRqnKXUbZ/LvdvlAlCT6hUkhsNIEywCEsA27vbpfpvtEuiKVcgw2w936xDp9VV8QtfPpffP5RHozSp2dJIbYjYN1xm0SbbTTHVD1UwIZJICQAz3uNxAs/WgqFJF3+ffpBerSJkukE1NYgfVj6QlPBlJpKVVEPc42DW9TYviFwQhd3THk2S6tJBADjIfa1jbHz/pHaZo5hhSwoktcNtY9HPS0SS5ZpNY7A9LvsdzAmoWEO10lLY36HsD0N33EdFWFMP02rcsZm+5+o9b9xAHFgSpkMAo2L2N26W2EAGYUJCmbNyPQ+jtEqz8JF3a19y7Oc+r9cR04+5Kyc46o0gadpjUAb8vszhOfcY6wl1yGL9Yt0hRKU1Bx1tYAgZ3yCOtoU+JOBqRVNqCkDLPYnAOQbXd9+8dkMtumefKDW4pkKTRSUDPxvf0/XWCNLMLsMHuwLsN8esF6bgihO8tQDgJJGc7e/4w3k+FxTchr5I9nubEszdPmk2o8ykE2JE6qWAsKJIULFPVwXvuA/XJ6vC5DqUaRbLEvtno9vwiw6nhBCWEuqki9OQM9Lfq8A8L0JSxKVMcMBzKdiP9bfdAVKLkhqepJg8nTKJBVypuxZzYHD9SPvieUFUqZl3e6cWf0c2HSzYMMJnClFIJuALEvZg5S7d23wYXfuCnYX6dHOL9COvV94D8xl5DDTaJKiFJWsHlOAUgvYE5yQGa+RZnIWiXUtYdyEllG9woFlWI5gm4vEWm4fMAKzUrCikEh0scPks5GbW3BHOkUWXMrSoII5nb4hUlIcs5JVno0Zq1TNdMk1BDJFagouzlJDXdy9xg+5No0eDpYpSfhdRq3fdLA4DXxeJdPMqIplpFeStQBV/lNIva2Q5yYMlykCqWLrMtNKfLSoEK2JKXN2Jdt7wiHEM7SqoAJsrCQGPTfpj373jXMDqDEDAw4vvn59z6Q/l6MguUFeQ1gXIs9lVpAwSzNYwHrNHSooUEkWqZTsAHdxS5e7dSR3AjJ+Bml4gGqQ5cl7k2OWDv8APO733iE1K5e2M2dw/fvf74bTuHIBw0wECynC6gLiqx+6/vAK9CgzClqVOAzvtzZOwvc5MU1UJREuWzZqZ2/O9xZvURLKWpIdrl3AexNgSHPVx3NsQyHAf4dVT0lgGUSb5ASHIcm2N/Uj+wJhAPl1WflyQXs/9Lv7FGwoWStRPYUhVrGlmB6RkTo4QpDhipy9lM3YgMxHQ3jIk5x9obQxH+7g3qpffbGwZ9r+oaA5wS5CS/Rv167RzPBzgPh+vr3iHTrNQSN9+ljb0vBjHa7FbJdPMILANn9ev3RNqJZ5eX4qW3OQHYP6Y9rxuUyVAsaqVBnYVFZAb0a+1oMAdCphDmtCag7MlSRba577DrAlLewpC/UIDBLMoZPUbfL8Y6lKw5N7n0hxxTgZGnmT3TZQNyHAPRu+3f3hRp1uhKgUikhJfoqz+xOekLGanG0ZxadHOonUqBAe3z/KNaaYS6lbv84H10x5lIu1sNfcXg5AADD59G3Pb8hFHsgdRjw7XABuhve8GaEhVQV1sbj6OD/rCWSkJKqSTZ77WB+8GGuk06wEVOkkWZP3ta5G3SOaaS3Q6Y6ka0JAQm6ha30L4Hp98ShCgA7EbgObeu3TEJhMKAWqSQbnD/P7veHfDdR/DDl+5/HPeIShW6LRlexriExu4Iu2zBwXsO/vjIhQVhaSLhCQSkMC97AgWfbs8ScSnlSs2BsHycAXsxf1LQPI0ClJUSoEg23J9XNhbpHTjjUbYHLc2nSpUbn4jYm4Z/yDjbGY61WhAQD5jFHVJFgSbWBYYuI6ZKQU1eoZulw3RycjI6xzMmukhaSpAs73FyXx9LbdTDpu15gkvAg0C1VguQliyupB6v3aG3H+HqmyUghJDPUGqTdzkh/T1zCpejB/iS0kEEKMtLEAXFjti+1iXxEGq4lqkFjLIASbLSFGl75Dn8r4vF1FzkpxfI5X3dmS6jhVKXExJYC1AB92JeDeBFKuVVjU+b773Lf1YjdYNYtRaWhIqvdgkWfKiww7E9B2jatPNatCmUoXS4OQ2ejPY3BBfYmk05RqzRqL2LFxniUoJZKalEZqZh2HKXuMWaIOGTpaLkEPlPq/VWfbY+kIpOnmSxz0FzYl3YXsKd3A+T2jWuUl1AKdyDy1Ni7ukMR2+sRji0qkyjlbssGt4+kVkOEvSxb4uzqvi7HDwpkcVQDU5US4CcpFjcOb4GBZzfaAlaUEpJUQ4YWxYJ3FnOb/AHRyjSpJUK2s1wkXBFrMw3tf74ZR2NqoKnceXMSk8oILMzGwH2ss72iFE9Up/hUomxQxAetwGDXJ7MwiTiPDZaQgS1lZUHKtg4yzOA4PNiCOG8JaZLlrVLKZhKLFSmWAFAhiCSzCxAMPpoW7I08Z8pMs0hSEn4a1JPYOlVQAYl+p7wd/tHpheXKmSy4pZQmAF7q5wC9R+HDDYkmJtVwalYUSFO6pYMsqSqlShipgLF0kKNy4MdzuBLTMStU4vNuKJYSoJsHpCnDNdsNlyx2nY2rc1JRL1DNPlpU4KUzakBVYIIJBUAxAGW9HIAmp4NqSakyiU1FIMpQmJJsOWkk9G9oM4jwhcs1GaosQBSDZkuByl6ncPswfpAvCJc2ZPbToUiYAHJJS1TJ2UGGNrB7QNG4dZCmSin+MVpmp2NQu4DMoWIZ9hytAEmaATUq53bPysz9IfcT4oucPLKklQAWUlTgJSybOSz1Amk3tYAWH4fwgGSgzVUWU1QcEuLAggJFhd35na8anyQE11GPBkasiuSmcpALFSUecCog2ZSSCz4tnbaU+J50lQTN06EtcnylSphFxTlgDs1rNAnBJvlFKZ8xaE3IsQQdlUqFwACbF+YMBcGzaXjCVhXmLrALPMTYM/MyhUMl6n3ttDNX81A5cma0finTLBUrRy3JflNmLNZVwevU33jI3rtJOJBlImBLXCSkAFy/94kH1AaNwjir+UdSdc0eOTUPZJB3H5Adn+kc6a0xBB6h+hzY9RHKphCQ7C9yPnAsxVJBBx+UFR6C2WDRpHmzVEtTyoAvUtd/cAk97xZtVwqXK0YmBZaYZYlB/jpmS3Cv5E5N7O/vSuGJJmILmpTqcbH8HAPeHeq0NYKXZNrC279e0I+Gbd2btUtqHnH5QXw+ZeyUJVUnBuLWyCDnt8/OtHqiEqTkK2/H5W94Z8Q1ykyhJVUzk9AUhRA7m6TnpvCXSqZUJhwvHFp+I0p6g3TyN/pDGVLKnNySPZxiAtGi/UqUE/O5Pow9nEWDSaJSlGXLBKiDSO2X+W+ekDI2KgXRCoC13c7D0/XSHCNWSKUpcgXI+y93PXDdbvAHCpFaQUks7FRwKXDAAuSXyevzs2glpQlqcGphknv8AX57xyZZLVRaKFHlKdyHCegf1x33v9IbcOORZIBa+X3GzN6QSmUgkm5w7nvsP1mM0iEkEOXfpa6SepfaGvVsOo1uKeKcIU7pHw1HAvuB3xkvv1jjQzCAgqD/ECSMZsB9X7mC16oiZMsDygcxtn8Q0SLSESyEyzMZiaSAA4ucgmzGmzffra7sjbAhmhLKbLliO25swxjDP6zaPh5W6aVEEW6jcECk2IJNmeNI4glISnyVqNQPMQEXuVPSFM1rHo94m0fHVO6ZQRgCpaSQ5IJLBiWAL9xHSoUibkaVo/KUENzEtVcns9xcG2PwhtpfD41FiiWl08oKfiN2INJewTYMbMRGa7iU3UpTUmQkINgQv+VndyMvcuMXO6nXeJddInPp6pkpgCpEsLQpQJPKQCAQ+Bfr2pjVStE5u40xzxHw3Lk8wZMkpCqykkvhQHKOUHdQ+94W6ngwCFkTJaacgpAx1ZW9JYXu/tZpOv1MzSIE1RWsEfFJLqqBs5RzWLMA1r2yFM4QqWCZ5UUqVWCVNSGcpIN0lgAWqDDZni/mS8ik6map1BQpIFQpN07Nu/V9rOzRmkm+arykSuYAFqyLs4JszM+4yLw20fDAsEpAolmlSVEArAIfCaSAQVYJJbcBw9dLTLmo8hSSskkywkvjmRuTu3YdXBCVBuzg8OWsIUJJCVhgpJJ5QzkhIKgE+nzsIsEnwQ1C0mSQzpJUooUn+apPQdbd9wEgzk3MtXLSF0ulJBIUPiukXUCBe7kEBiwncNmqUmZKV5SVTKmlAlROTWkEIp6OFFykBRs9EKdzOI8orko8tPKpKSnmQnmuldKkhOXUA5G2Sr8SahKdKhKpZlGSUzEJXLaolbqShbkKcLUSlsJe2Il0NUvzVumaC5m+UtKeWiog+aCKcCoLUbNT0acRVK1aFyVGchSkFUpM4qJUWJISLpXj4kFkgu4swtsOyHGh4bpwlCksoUkS3apYcEOQkHy0kWbcOXJEBarh0uQyOU1FkqSkJ5nJCSQCU81I3dyDuYj8DTAvSy1rlhSEy6AUpwE5SprqXuGHTdTxY+L6blCkJNQ56Q7uzAEjAF394z3RupREzB5i0SiHJJKVIfYWTuFElSAwZmbETapXmSUaiSAPLJSpi61YVZIcFkuoIfZSWuXJ4jw8pKVKQpPMJVLggImOotkpNwmxGGNjA3GiqSiYAuorUESkhRcBYpDBIAHKTYYptVeEdrcJTuMEBAVMCgqatzZgEpJSzEOVM5ar7Re5i0ydUOQaeSoG3NMUFKub8iQoCxBKakAOCRCzRSEL16JM+gIkILVBKaizoJI+L4klyXN3zZ2ri8pLjTuoVJpSkVJCSaSFkkoCXISHOG3BBCYzBNWiYqYWK5hQFVkLRSlLEEW8xgCLgvYdhBmg4ZLm0ArQkElNZCLEEqANIS18XYjDYiaROWuYlcqXLl5StIQtSRSkA1JTSH2GcFr2K2bwxRmJpmomAI5eXlQLpY/zXUQC5Yk+g1mGKdDNSBZSgRahS0i1iKSLGoKtjDRkQaTiIlAoUlC2JutaVEdhVSydwA4vm8bgd32zVISr8ATCkjkuCLSbx5sZnLSclXN7dPer6RbfEH7RZ850A+WkH7DgnbIOCNoq0ucg2V1JcC/zMPbZlGhrIWU6lKXcJUserFXSz5iyE3I9Px/XvFSVICCFIWVBwQSGJdL3DltxFl02oqTUC7gW+d/10iqdojLmbm+HCmmYpgVL5XmAJb4wpVQ6sAlILkdCIQ8S4B5MyaP5Tyvgg9s7/AHRceI+JpaFeVMSV0eUoMmwIEtZyrNIbADm+YQcb4ujUTlqTUErp+Jgw757xC3ZetjvwnoBMmFBVSwLuQCCD7sWf6wb4k0Z0skzJcw1EhIUiYXb2AyLM8INDxcpWpypSSXAxh8v+rx1xfigmy0JBPxEkHPa8QVqVNGLz4e4AJUlKftUglzZyAVen5CDNWiXKdILkZOwtYdcgW6fKFmk4pU1nIt8Xpa1y1iRBMtZYkoAAU4IuHvZsm4b0fuT58mpNto6EL5urUmYUh2bbld3BBc9zaNaacp7crHIPb3qeBNRMaeX+IpJVuXJf5wQqYokgEnt7X+jd4utlSMGJKlKpfJYEm5Li18coBfYCD/8AYWdPqVK1KWBJAShTJd3RUS3rkvlniDw4tBWVqVTSTgBwAlLm19yHi6+BdR5kuawmBAmmgLASaSxFk4A6H6x1YYLqiOR+DKnK8BiYsjz1ppTUUoZIyAQxfs5A2vDGV+zqWoEqmziFsAjzACcEDolVibM17nEXlPD6VqUCXVZiBi1jZy12/wAx7NFIlKlrUyHBNVVru/KL5DJF+rvtHTpRG2INP+yfQpY+Wpf+dalfi0WfScLRJlhEpCEIHwpSm3+sQ8K4kZwWSEClakFINRBSzhRBYKD3SMHcwyC4YAq1DyxUX+IqYIUo4JLAEkNY2fBtFS4pwGZrST5pYlKhblDJqBSxqAUHDA2e7lib5K07Ek36fj6X/XSQSE9MfR8+kYxT5XCDJ03lknzWKStq1XDcpuq6qdibYir8S4evVaipBBSDTXLS+1JRVs7K5ja72a9w1kleonASnSlLpK1XuxDFNrC4BLkEgtiO9LJWgiWqWQVKIUpKrKTclRIvUCKmP8xY2JjXaNVC7hfAkS1JlueULUQp1XNqiXs4Cjtcn27naNLqQx+EclVLgKUwDNykhNi1lEEszWBOmJF0+Uxs1JLPs4IFt237QPM0aUibMKVJWQUhRJUQLtSCMXekDci8EBWeBSK5szmSxpsoJu75BS6LsyclssBGcb0KJlaJ6ElJLJV8LYAWlavgAFtnJN1Cwm0qVIUZcxj5iZbliAVCoUqD1AMw/if4QS7kWrTaOUQUmlRsopLE9BUN3Y3MI7YyoqH7MZplyp2msoyZ6nLhwGZKgMEEoO+8WmbrQpBUSRYFuyvhezE7We8VXwvy8Y4hJHKkpSQkW+EhrDFlg2i8ImlSQQ1xuCL+4Bz1HtDIAmn6dXKFEIYlBILqBcFNwlg9vc/Or8UQo6vTSiFMgTNQtKuZjUEgmkAqNi34tFtNMtRe1LgLUkkcxqICsG4Gbhj71CbxD/0jr1uHkaUpAz8KAslm2UfnaM0ays8MkDWahcyYtQEybMIAISOoCg7U7EW97xceIcMIlIMsFlJIZyKEg1ApBBLDIDOQWLwo8FcMq0VRCkh6ArYuea2WqDE9ATs0W5OgSkIKVOV/Nm5qfXc4D45olFb375jt7UDafQFKTLnOpKXNQfkS1QAyz+rkAO8I9PI8maUlfKuXSP4bqUlRJSoKJ/mVg7KuN4sk9BUolcw1UslKQbMSXJAcOHcbkWvCCZoQZQXM85axU4StyUlQBSWFkkKvVcN3hn9AIZTeEpUpRIe5v5FTjYuAwcXYAZ94yJFeH1KCfLR5YpDpKwkg72EtQc5N8kxka34GpeJ46nVAKKjKTdqQpAN+rGwHbEQaqepSmDfECWCU3BBI7MzRdv8AZ1JZKpcslTkMq572Fkhx9IWTfB84TCAgMOixVcNjO4v8o41xMW+Z0aVRT9bNKppXSebHcgXP1EMtJPWmUAAynZr4bZv1cRbNL4Z/3paRpf7pJDLQ451pqcndm62gqZ4cWQR+5lDMyq0E9zZRMM+JSVJiaItlJTw1ValKsHBf1IHyD/WOf7GuVeYkpDXL7uflkQfP4RMRMskvUwFSWDtYlJ5XcZ2V3jvS8A1D3lWF1KSUsejspmFJf094PabXYzVCaboCOZLqSOgwO/8ASBZy6lk+mzYEXuVwzWAUoklSXJqqSkXwM7dBDPReHpxlKE2SPMIUxKkNcFnYqNurRoZodWv0Sa32R5/I1qpZCgepuHyxixcK4+pUo8yQSwewI3+V1Hs5i3yuBgJFUtFgAb7t2SIj1HAJSheTKV3pP3tDSjDItgqTRR51StSgvlr+r3MNtOqWolRWXtbsGFm9xe943rvCP8dCZQCCtCrEkjlKOvqLesDzfBmqQCUlCwxZlAEv/mItEp4G6plYzS5lm8IaJfmLVKciqkvuKUuDa7vgdos3grTGTKnJSwH7xOF1qUeWYpADqJwlKQP9Y854H4qVo0lE50L3AAA9XTlXf2hTI8bqSohBUypi13NuZalB3Pd4MVOCpbguMz31GpIubg3d3/0guTNCto+e0eKptNlkDFuln+lovf7OfEIUpYmTSawCl3ICUjHrFY5pN1JGlgaVo9D4agPNx/xVfcmC/SFfCtcj+NzD/jK/8KYMHEEHCh84trRHSwmE3DNKpXm1lZUJqkgqIuElKhSBZCdmAB63vDZE8HH3wJw9f/F/98sZHRMMKb02iSgEBABJclvtWuCemOzRuZJLpZyBY433vc42/mHRwUP1iNKfp9YxiGZqkJWEFXOq4SA6mxUQAWT/AIiw7xmoBcAWBBc7joRb1+UCfu5GsSoFgZK6gAOYhcoAks9gWhkiUBjfP6MYwEeFJN71U01HJbBLWJs/ucPBEiVSAGuABfLDvv8A1iYH1jhaUipRfF8mwfAv9BfvGMUbjsr9241pdRhOoSZKz1LUh/8A7Xyi61OSGVY7gsci3URSP2iKM7QfvCUGWZE1C5ZVZfxhBdLclyCxL8twMRb+Da1Op00qcAGmICvQ7j2U49owDWq0wEtQBYJBKiXLbk3OM2xHls2elPCtTqSlpusmmnDlKl1WAuBZY9u0egePtd5WgnUjmmASk+sw0/8AhKj7RS/GUq/C9DKCagEqNVsslIVZwH8wxjFu8OcDMmRISKQpEtAXZiSQVKBuxLnJFn3eCtfplXCgoICTzJN7lrNkDoRDpelDECzl+t3ffvAw1BQoghRwAwJUT7WSL7272jXQaFU7SpLCxHwMKg/KxBbdmAIxdjmBeZNKXCCtPKEqTci4oe5UabP65eLL5JcFiGO5f5XbpnAdmgXV8LSqZ5gH8RIASdgxcWd9z2gO+hiNWqUAPs2HKpKlEepQSAezmMg5MlK3Pl7tzC5az4uIyBuNseMafWzVKBoUT8NecXAAJsCWvtfEaRx6YmYplJKmBrABYAB0l9xfBtfMIZvFBLBc84wwFL9m2b0N2gnSa3EykKLAEsKm5rk2qJZLW2A9fJhB82kd01HoO9J4nbUkqLqMoJqKf5VKN2Uwu+24xB2p8Xg8rpSsFyFlQcb3DN0zvvFN1OiCpqii4p5kgMzkhg4y+2C8Lp+kmMSpJSzCqlvS/SzdcDEVWHHKmyOw/wCJ+LPNIpSpPMCpVQJ7BwlIUzZcg2zDXgGpkkqBUSCxDDJJL3dmIHwjr2L09IXyioAJANJG4PpS3N9e8Ef2mSXR3CgC97kuCnDk9W+93ijWlDdD0qX4lkFYlpJwSWBYAW6XvYtBcrjUlQKkrSQCxNW8eXydcLgC9LA1Fx0IYCNSpmoQCJVdObDL7ltx+ER+Dg+tEnsetI1SDhQPooR0Vp6/nHlWimz0FiVBKzzfBfO5Vy2fpD3SlFdNbk3ezqHcjI+h94m+G0bqQYxbHmtTLTPlrJKuVYa5ta38rOHu5tbEM0zElFRKWZzews5zs0UzVTBL8tAXYlQ36psG9o741xKZLktJKmPKrlCjhie2IpCeRNJS/IXCkWudwmVMHMhKh+ukU/h/g7TzpqqksPM1ApBYck1KUdwwWcHYdIH8N+LJypiZZAKTy4ACWG/UWiLTcdmS1LUFAFJnbO1U5LsDkbj0MdayyT0y/TJqNqxvqP2YyQ5lzJiPUBY+TA/WEkvg0/QTKpaTODNyVjvdJDZAOSxhrwzxjMrR5p5CD9kCwwXd+ka8VeO1ShL/AHVaFlRNQIqswIwfWDri5afEbTKrsU/7czZdTy1pJWSakkDZ/eHPCPHslVNbhRe+z9PrD3g60T5S1PUFrKj2NKQRfoQYB1/gHTTC7FJ6pYRnjjJbAUnF7jWV+0WVLDBYPYgP/rA/C/2pJBWCi6ppU27EDp1b6xUdf+zZaSDJUpTX51Jb84STvCusFREoGlbKKFJdwAWF3bmH6EDs8i5SGcovoe2Dx/JNrBRKQx6faI6sIIPjjT1MawGd6e7Bur9o8M4JqZiJ4TNllJYh1Jv1ydoPm6+eJqwlBIJNKyHpGQU9D7PDqOVK2/0TbjdUe5p1aFaiWUrcGVN3GQuRb1g5GsllmWm+OYXu3XraPFfBHieanUoMyeBLTLUKXFiVSyoAY5iIvk3VpmU0rcDY3BFQV+AijyRjtJixjKStIupSI03f6R57K48iWbKKaXJAUWN1FgHb7Q+XeGGq/adJQpKRKmLK3pSgAq+RI9ICzQbpMLxyW7RLxT91k8Mnp1KiJKpk9N3UoqM+ZQEblQKQQP8AD0Bhf+x/idWjXJUCFSJmCGIC+Zm2ZQWIJ1HGEL0k9IUqVNSuetJFJKVomzZgaoEG6GNrh26wn8LyTouOT9MpSlifLrC1NUpTCa5pAGfNFgPSKak+QtNcx5+0Pn/c5eAvUoJ9Ev8AioQi4NTrOO6meUlaNMGQGfmTyJbqXC1DveGX7RuLCRqdIsm8sTZoH+UJb6hoF/YvolDSzp6/imTc7kJSD9SsxuoKLnwbXTJwK1hCBUUhCeZQKS3MsFirskMOphmk3/oYQeGNUgCZLCQhfmzllOHKpqiWw7OAT2aGHD55WVkzAShZQUIalJABYkioquMt6CMmnug1QxUepjkmOfMHWOkzA39IIDRWOhjI683p90ajGPmTh2jHxeakKdkoU4JwQAdn9vXeCNRxMzVE3A5bDFnAdhzO7ORsLw0PhULWCKuWYsKqSipgSxUXIJdkgXyOkBTNPSZqUy6kcrHlBSr+U7FxUMbvHmLLGT5nVbG/DVSzOIM5STSj46bqL1OFJYpDDfdr2iLX8RmVVFZUHoF0l3DlhQB1Dm5dtoD0+hKqjsUJszEZYlOFWs467Rms0JoqdiAFAFRe13tYdbGEahq3YdVA5XLK7lbKBpBUAC4uWAAR7eneC5XhjmKkVhFgDd3DOcXAfAY5v1TDSczqCgFcwNLvdqrsNuxMONJxQoSWLgWSFINwkFjY8rZEVknXcYG9grT8B0wQiZMnLFWA4YEJFrguzi7AG1tyx0PBZUy41M2vFilNtviSTvl4Uy+JUpSTKAdqiQSD6AgBtsnMM+D+IUJFQQQ/8oB+lTv+Z94zjl0tq3+BNSoey/DlN/3vUlnPxpP/AOGI7Vw0kU/vWpINi6kC17P5b77doX6jxjIJoWp1EYoWFezemY5T4oTSEpY2vzXsLvu9o5dedc0/wBNMZSOFBJDT9Rb/ABj0/l9YJ/sclm1GoBAYEKT/ANkVVPiMlYDdzzNZ/SGiPFZAvKIA/wAY/KBKWSPtBugvTcImJ1BT+9TylKUzGIlElRK0lyZbkMPW5jqfwj/eZQrUQZc21EoDMrYSwCb79B3dXJ8XI88qKSP4aR8Q2XMO5HWOp/i2V58pRCrJmjAyTK6HtDa8l/b+A1DbU8FQxqK7kCyJdsBgyLA4v1s0Jtd4Yl1M05y7lRSLXuOXZh/reGA8aSXwod2gbV+JJKhUHAcGpnBBKQbWLkdeggRyZfqMp/ULk+GKeTzp4S2AsDe1gi/qTDLS6Dy/7yYv/OUlvSwaFWn8SSypSqmuAEkDD3Ivn9Xhl/bUo7/SFfEZl1M3fMJVLO0BaLTKT5tSQK5hULvYpSA9rHlxGDj8rYk3bbI946RxyUSRU3V7RaHG5FzV+/fQWkTBQHSItRWQaF0n0B++OjxSTgrT+vSOTrZJxMT83/rHXDjYS5qgUeZ8b8HThPJQSVTK1lmGFJdgAGuoRBO1GulIKSlfqB/S0ejTFgzkzBMlFKULTZVzUUF+jCgfOO166STzFJPdvxjpUseT6gTaPJ5PFyVNMLGzk3Lj7otuk16QUCVqloqNKzyKJSErIupO3wuGdz2g3jepkKBCZSZp6BYH3AxQdZwyaFAplUOWAGME5UfWN2Ku0N2jao9m0/GEq0Wp3/5rawqVNIp7XP1ip+PvEJlcT0mqSxKEJxuEzFhST3ZREUAaPVlBYTKBVUxNNianYt1iSbwHVFytKmG6iCfTJIh4wafMDdlt/a74iRP1MsylhSPIHMC4LrWTf5D2i2eAOLKl6SWlNRYKK+UFnNJIwCyw5f1w0eS6XSrSQ4GabpOTdri53aLFoOILlJEsqKSCWSAkBJJBe4ssjcdLRHLk01RTHCyyanj6pWpmKlm6zNSFgsDUtVCnHKbMzFsYYw18L+Lp0sTBOXL5lTCJhc8wYE4FQ5QGdyc4jz/X6gAoKRYKfmOeZWwJtdutz6Qw/t55Sik0Fyo3JDNSCxcO5JcMp3yIWGStykoJ7Ht3AtYmbJStMwrJAKiVOyikKawAFiLAAQxePKfCvi6YnSykFaUkqQhSjS6QSEAJS1NQGHDAAWMXkcbCQkVO/wBpRDn5AB/bttHSsqOZ42Po1CA+JZf84jI3axBoZR9KZ6Kh5clVUxSw0xQZ9v8Ah7QOkSyqbXLCSlaXD2FSEhzgKS5fHdoiXoZyv70JGWqUfliMlcCU6iqcXUQcKOAAMrvZIzHzkWur/wBKWR/2XKnTLpWlgACo2PY35rYbqbwVO8LSi9g+SSkH9dPaONFwopWXXVSQSSS5slvtWDZObJ6Q6TpQP/MYOSbuosJUdR4XPmlKaOWWFMEs4JUlh0xmN6rgMwSlXAZJNlH+U7Y2iznhyAoq56iGcTF1EC4GcO5xuYi4nyaadclpa8qBPwn3MN2s20gUVmd4c1JDVJbuVE/VbfSJEcH1QDK8sgBg4Owt9oj6RbCs9H+X6/1jpO7RJ8RPl/DUef6Xg9M9SKA3xqmFSSaVMAAHf4krDNvtaMnSEpJ5xkpFRINlHY2PXPSLZqNKF6hQZJPkouWI+OZs1/eItH4ekkqK0pJC1DlFIapw4GbW6W7x1LiJLdvwDRTJaghbhSXptzB3eztcOHtuINOpSS4KnFuVRN/m0Wmd4Z0xQSZRSr0UN7XxHUzwdIaxV87fdDy4pc/QVp1RT5U1PnFSqrIBvT/MromOdQSJiKVIBY5GKmYFjvSwJbHeGes8LlM1SULpCZQUwAALqXbHbPeCZfh0pJ5QabXL7PZ8Z/Wx+Jgt2gV3aFhXMAdSQobEAgP3dJgXUakliQbMWCUkH6gtvjYQ41UwSx0uLM526FsQuVxMLRQVBDoO4KsNh7e94fHJS3Uf2BI5lTAuoYZn5N8bHZoK88MUgJqCXsLi5F3xh/nAKNOUOQo3ACrvsPxcegjjSyShwsKHmAEXOGDH07w/Yp9Sri2M9IEzAFhQcGk3bq4bfA+cO5XACrqfQuPqmKjP1ikrASAUuFn7yDewff8AKCNR4vpYlMpJuSQl6r/D1fZ3t9yfCuW6kJJVsWg+HMisjtSB+ERang/lBzMIFrAD8sRTkeLpiyQeRJblSpWygXN8sPS+0G6rxOtST5qlEGyXCTZw9mZ7A+/SEfC5E/mEotMrhFSahNYd7fNukKjOl0ha5tLlSUuFGoJLEgA3c+8L/wDaAhNKAWpKbAEG2A173+kBa3xGgyEJSEvLuksQoHBuCxcbsY0OGne41JFmmadBpHmoJUwSC97hNgbMHDxvW8CWkyjWkPMaxYD+Gs5GMR5+nirFiXNTg9MAZxZ/pE2t8Tr5JaTSmWXSXLnlKb9bWxj3jqjDNH5ZfkFIZcR1VCZqKkqUSsm5+0Co5vuzneLTw9IJSCpIJHwmkKDgEEkJsTUlr5LR5mqekHmdSvVgx6tv+UHfvlSnQoo+0alEkqB+zYXLj0b0EdWqSVMWi9cQILhYDJL3J6sAzCxDF753hBxQpAsEgEA5ckODS2QAxze0CzNWrmdQUr4S2DuQBuOgb2vaHiDrFTOlQcM3Lfe+MlyNxHJzlbOyL22I9RMcPbDZNj3FyDndr9jAonuQGKg2PUddmP3GNyVcwLPbmAO+7d8GINOpnPX+jhnvazP1joUdhHIb8M4zQoEsEooLAB3Qpxdut8fdDRXjnKQHvYlRIBO/U+lvaEWkkBISqYApLjlL4BD/AEUb+0WbV+BJJlySlSpZmKCSx2KFqw+bCN2abEkyVXi1KWBTXbIsL3w5jIV6rwCAr/nUCwygva2xjI3Yonq+pYNf4c1wLlKacilVJBYOL2LO2LkHe0Ajg+rWCFUrCcFJBIIUAL2c5uC1jGtJ+0ZS1spZoyq33NfpAknx+orATUKuVwGLYDtnf5mOR4o9IlNK8QtU+cmxqqVcOT6Adi33QXJ1RUmq9he+MOH3xEk+UiYSVT0JUTUeUuEtzWf4nbfq9zA6eFkAgauVzEOSks7/AAhi+Dk2Lj24ZOD6b+T9Cyxo64hr1S1JppCSzXIfJLMRvCtWtMw0q8su6Xvi4IurcE27nrDqbw1BDHVJIBcfwlvSzOe7tb1jhPC02fUJJs9MpZAJsGPoC5P3Xh4ZYRXJ35P0A8au7/Yk0PESiYihYCamIqIHcZtazfnFxVq1JDi9n/QPaFR4aHSUzxYlv4U0M1jYAszuMveCDK5T/GJFsSZjtvbL5gZprI1Sf4foBY11ZHL4l/vRL/3ScjPOv83Ft4PkaxgsvassRe7i1vSEn7qTqCPMJ/hBimRNLOtQwQ5F3fFzvBUibNQ4qUQd/In75tQSPn0hZLbZPp0foZRXiTcR4pNBpTSxS++XLiyujR1ouOzKklZcEGoNg3PT1FzAq5s2p01vYB5E1IcA5NJa/bcQs/fJwB5Jl3qZCwRV9k2w7uH3DbRWC1R06f0Npj4lhTrkzNRMoLvISAWt8a/peF+r43OTMmMpLVtdAtgJNr/CH9u8R8O4mpJQpEmYoUMSmWog7s4Ba5P1iRPFppd5GoDlv+EuwywtiMoaX8toRwj4nWn4r5oUFMWvizNQR9QX/KFk7QIMk/ZKZacZqYuT2zeJFa2cVGqRPAL/AGFfq7ffAOknTjLby5jGlFVJsQASemLxTs2ncduQlFl4DpUCYTOYgBIZnBZ6tje6TcdYtmn8WSSpKVJQFUsCw+E3Iw7Ytv8Ad5dqJevUi0pdi45T6Dbo0QHgessRKU9LhwQ9nPuMd4vj1Jd5ofVfM9F4h4mkJqqlyyQoWKXIBSE2a3w5G9x6i63U6GeqYhSZaFTkpTWhIMxyzJBLgHlBbqCSSHAosrgutKiTKWUkFjSTdrezhoJ0Hh/VhSVGVMcm5pLhsWO3fviK6qB3WINZo0FIKFnzCti7b1DCWZqWxlWcQeeBkoCqgAGGS+Q7ML7/AEhnwbgSlIStWiExJILnzOYF3LJXl/piLDrZK1ClGjskuklKk7bALPXfviDOe+wIpXuUvV8EmIP8N1S8sfdj6AelmhTN4NNSKikEPenZ77fJo9EmonAK/wB0WR0BNwbM9WR723F41pjNQmn9yUwvgsbYuqxwPbMLHI14DNRo82OnVmkXL7+toFVpCVHa7bdH6x6zLkrupejqLuAElmAKUhioOac+94VzdLUstwxSQBZQQc4PLUxDdXGYeWdJehPSkedoQFWYP73+XtE0mQKg9twxL+l/1aLwOHKqc8N3yZbOPQKDDq947l6FVT/2aOlwkNY/Dz9TC/FLlp/z1BSKvP4mqlDKAcEKBSk4xlm2DPHU5alBLMmqynPoG9AcekWXU6NVP/If5RYAl3Lis9CdheIyhKkHzdGRhCSCPjAquK2akZF/xmsy56f89R4+ZWOHSea/xMWAzZ3LmwDP9MsW40mjBKgo4JdrgByLew75EM9ToqXVLlKJSnNSbEzFpDczllGWGHdxcEw8L0roBJZzzqNVgDu3KnG/zxHTF6gMKRoKUSAn+8UgVAF3qSCLZYkkP0DMIvmr0aU+Sosxmpu5b4Jl799987xWtFoqtNJmgFISZBcpASVKmS0rL5cWHscGLRx3TqJkgzKv4yQRQN0r2Jb5w6FkyDVcF4epTzPLKj1mf/1GRPO8MOfjT/8ARln70RkU28Se5SjL10pZSPONLG0w92ss4thos+k4yZiAQhbEZJCT7DoesH6CZPlA0z5ynZ6llbtj4icPjuY5ncQCEDzDJSlLAVIQMWAcpjxMvE8Plfei378x9NAiNeaySFiybuCRdVrKc+0MpfGUtkp/zBQ+rN9YS+dp5i1ATkglmpWAD+G8FI4YNphPqx/ARKUeGfPVH39w7jaTxFJLBaT/ANY+53gkzDu/zivTNApvsq7H8jEH7qtOEqT/AJD/ANpgfC45fJkX3NbG/HeLKkyStCFLWSEpTzHmO5Y4FzAvhzXz5oWdQAnFKQCD9pyalFsY94X6ufMKKROmSy4IVuG6EiIfDPFJiJVUyYZypgSo1m6bfCG2uYr8DNY9qb8Qah3y/vv/AMP/APt/rDZJH6MVb+1x++AlJ/4BFiD/AHgL3IhqOKIO5H+YH7yGjkyYMsauPTwDYHr/ABEtCzSAUBRclJBCQA/XmJsHHtCVPiSTMSETApHUpSxuQVLUkEC4wQ55i0a8VaxS1BPnhNwqXSzDZ1F+hJcWHSKpMQpKjVckklZdyXybsVevWO7BhUoW+ZRHpvCNRKmc0gzEo3SfhJJcfEDdnwRkezgTL7/WPPeHzK1UzCpAqJsXWxAYm1IS+4GxeLtoVgJAqKgDlQ5mNw/WxzHJxGPTLn78zM51YAU5NrEv3N/u+sJNH9mXlps0lm+FHIDctckCHXE5dSbHZv1fq0JuByyudMW70EjLXUpajb0phYvutilhly2Ad8dmjosDgxoFTf6RGVHt9I52zE4mj2jErD/6xAhBfA92+cZMmhLkkAC+1vrGVswL4bI/dZN/s9+phs/eKjpOMmRp5KfLKjSXuBdyyc2JJDv1hxp+MoWSA5IAKiMAkOz7+34xWcZJuVbWxtLSsaLmNhoxUwNn5OMekAq16Qd/mB+MBzuMlLjl/wCpQ/DtE1bFsE41M1kyasSVmVKlpHMGu6aiouSTlgB07xYZU8BADvYZLk2yTuYo3G0SZ8+UtaEKJJSpppYpCFkAsQzFjj3hnN8TqH92LdC/4x05E5Rio+/ve4uospnvufnHMyfb9fnFZPiol2SPrA8/jM2YoJrTLQXcoPNh7luQG42PeJLBJ7M2pFoMy+8Da7SJUHYlYwXI/Ftz84VJ47LQyfMQw61HfqSX9zG5nHJef3lCPWlsd4msck9r/DNqQqVoCuYgGhQKyAA4Z9Uxfq7bNZ4ZeHNL/ASUJdZKySvCSFKLWIrLMCHAy+0Il8QQJyadWhnSqopSWJnKWrphyra1ofeHeMSxppdWolEgPaxD3IN836R6UpzxpSXj4P6/QKCOO6o+RSSTzSegBPnId7v8ok4jq1ASAlOJ6DvkhbDeNa3XSZ6GOppTUDy0i6SFB6gdwD3b2gLjfH5BEo+epTTkKLdA7mw+6PYi1JKSJ2N5nE9Q9pf0MZACPFWl/nWfVJP4RuH+wv3DZhvk/wDzK/CNGSlWQ/1+/McrkW+I/L9CI0yC91Fh6N64j46mXOk6RD/Ckf8AT9YmMsfrEchJEdsR+i8B31MchQ3t7R2qeOrN6D8IiKuz/r1jKQMM/wCrCAkmY2dUm2/sG+6FnB1A6aSKA9Cbn07Xg01PZs7mFvAk/wC7SrfZGH/KLRuMW4vqv6KES+EoM7zFG1NNIsAHdwS6nf27R1rOFFSWRMIO231yIKlSdvuvEyQU4Sfl+MWXF5//AF/hlE801ujUFKrSQS7GwHcOxt6EfKOZQJLDAUCdyQC+Acb/ACvF747IC5agQ6j8LJvVsc8zX9nimp05Ypdyl3DCkWYbetx26PHrYOI7WNsoGcNnkAEzFAKDMFKdg4CQzFd7Bzy/UWfT8em8roQQBgllehyxG7vCeRwhSRUgu5JcE3yCLgpvawfHcQ4kSSHqFQJwKj9SejYG0TyZML+deppboYf2wneWsP0II+8Qu8P6mUhKwVM82YRUCLBRSLkM7DrvBKNEkjdPyP4QLoNCyPifnmbH/wBasRzqPCyi6bV+/qT3HkuYFB0KCu6SDEWrKkpsHOwdsd7wtmaMuykpv+t4UcRRMQFuFhB6FRB2Ay2W22ifwUG+5Owx3HcnWEpN+YO4a30w3rAHEOJylS0pmKBmEfZflOzlJdP4woTqFFHxZALWJLD0JYhvxaEcyeRcvzEPawDYD3JYM46GKR4Tvc/wdCiuYxl+YlSUNWZiXDKLgJ39Qx649osXCp3wnzFJQkl0hIYlhdxteotb6RU5GqCVB7lzdsbeoGRvmHmnYopSU25gRUkC2CACXD2fDG0UywtbnRp1KrLJqpcs2VNuL5D+kBr0ck/3zt1A+sV/96Vp1CYAkt/KXQUh+o+t9veVfjc2/gy7+vyx9Y5Xw+T/AKb/AIOKcdDpk3FtFJEyUyxdRBYbeWs7d2+camSZIFnV6f1EKNV4sKloIlygUrKvhtdCksWzn6CO0eMFi5lSc/ykfK8X7DLS9STCVCUm7EDqXJf5Qu1syVUgjAKvst9m233x3qvE6pg5kI7Hm/MwlnTSVAlQDOXuws4wCc9o6MOKV97b7iWOtPxRLOlCQOtKb94Lm6hdPKgKbJpSB7kBorJLGxcPmn6h7/Nomlzkg3JPuR935w0sKu0CwycVqPwOXGClrF+kR6BZASPLB7lQ9N/zgXUav+UzPdavzgdE0i1SwOlRiihca9/6Gy4aThJXcS2Bu4NXrs3zMd6vhCP4ThRJmpqCEOyX5iVBForcvihpKTg9j9bXjqZxMn4lFQxcq/ExThlONxk/IDa5l7Hh/SJsUOe6z+FoyKQnjCAG8pPzV/3xkddMFrwPSTKuzW9o7eNxkfHUdBy74jFKvaMjITqExzmOZkwdvlGRkEBqUOjfdAHhsj92k2+wPvMZGRRf8b81/TDREsPgD2iZCT1B9v6xkZE09gkcyRuySoOxPUgfkBFa1nC0IlL5Q48zm3cOBjvGoyOzBJ3Rmwz+z7puUlrU53ckm3t1vBcmWo2I5gL36/U7ZMajIbI7W5iTzCPx9LP98C6BZCH/AMczf/2i/wDSMjIkvl/H9FDJXErOCf0/9IVcbJmSit0ik5Ics7Wsd2sfpGRkdXDwXaI0XuVg8SZJYBg4w2xYjJFtnyfcA6vVBZYCnPfcnJuzNaNxkeqooqpO6JpcpAVLAq5n+I2D2ctnfHYbQVp9KVvQ4CSLvY9wM3DWf3jIyITbSs6obs1PlrZ1kFqnNyWcPmxyc9+sIELD7v8AT26RkZHRw7tM5+JVNG1KNSW6/eDHUvUKSWe3pGRkdDgn0OSyT98OSAf16RFqdS/2Wz9zRkZC9lFbpCx5kqlhT3+g/KBqbxqMiVUaiRCO0bXJIyIyMhb3Ably+8apSDc5tvGRkMtmE2qQ0ZGRkd5Cz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54119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media.npr.org/assets/img/2011/06/24/gettyimages_81765448_wide-e518cc96271c0b7c52bf7f9de118d0d3ad3d851f-s900-c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44" y="457200"/>
            <a:ext cx="8113712" cy="4798219"/>
          </a:xfrm>
        </p:spPr>
        <p:txBody>
          <a:bodyPr/>
          <a:lstStyle/>
          <a:p>
            <a:pPr algn="ctr"/>
            <a:r>
              <a:rPr lang="en-US" sz="23900" cap="none" dirty="0" smtClean="0">
                <a:ln w="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3609 </a:t>
            </a:r>
            <a:br>
              <a:rPr lang="en-US" sz="23900" cap="none" dirty="0" smtClean="0">
                <a:ln w="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11500" cap="none" dirty="0" smtClean="0">
                <a:ln w="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ATTENDEES</a:t>
            </a:r>
            <a:endParaRPr lang="en-US" sz="11500" cap="none" dirty="0">
              <a:ln w="0"/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9385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4117"/>
            <a:ext cx="9144000" cy="58297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44" y="457200"/>
            <a:ext cx="8113712" cy="4798219"/>
          </a:xfrm>
        </p:spPr>
        <p:txBody>
          <a:bodyPr/>
          <a:lstStyle/>
          <a:p>
            <a:pPr algn="ctr"/>
            <a:r>
              <a:rPr lang="en-US" sz="23900" cap="none" dirty="0" smtClean="0">
                <a:ln w="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100 </a:t>
            </a:r>
            <a:br>
              <a:rPr lang="en-US" sz="23900" cap="none" dirty="0" smtClean="0">
                <a:ln w="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11500" cap="none" dirty="0" smtClean="0">
                <a:ln w="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COMPANIES</a:t>
            </a:r>
            <a:endParaRPr lang="en-US" sz="11500" cap="none" dirty="0">
              <a:ln w="0"/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49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memrise.com/s3_proxy/?f=uploads/mems/253464400014011318225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44" y="457200"/>
            <a:ext cx="8113712" cy="4798219"/>
          </a:xfrm>
        </p:spPr>
        <p:txBody>
          <a:bodyPr/>
          <a:lstStyle/>
          <a:p>
            <a:pPr algn="ctr"/>
            <a:r>
              <a:rPr lang="en-US" sz="19900" cap="none" dirty="0" smtClean="0">
                <a:ln w="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&gt;6000 </a:t>
            </a:r>
            <a:br>
              <a:rPr lang="en-US" sz="19900" cap="none" dirty="0" smtClean="0">
                <a:ln w="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9600" cap="none" dirty="0" smtClean="0">
                <a:ln w="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AUTHORS</a:t>
            </a:r>
            <a:endParaRPr lang="en-US" sz="9600" cap="none" dirty="0">
              <a:ln w="0"/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0278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memrise.com/s3_proxy/?f=uploads/mems/2534644000140113182258.jpe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5181600"/>
            <a:ext cx="9144000" cy="166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44" y="457200"/>
            <a:ext cx="8113712" cy="4798219"/>
          </a:xfrm>
        </p:spPr>
        <p:txBody>
          <a:bodyPr/>
          <a:lstStyle/>
          <a:p>
            <a:pPr algn="ctr"/>
            <a:r>
              <a:rPr lang="en-US" sz="16600" cap="none" dirty="0" smtClean="0">
                <a:ln w="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1141</a:t>
            </a:r>
            <a:r>
              <a:rPr lang="en-US" sz="19900" cap="none" dirty="0" smtClean="0">
                <a:ln w="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br>
              <a:rPr lang="en-US" sz="19900" cap="none" dirty="0" smtClean="0">
                <a:ln w="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9600" cap="none" dirty="0" smtClean="0">
                <a:ln w="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REVIEWERS</a:t>
            </a:r>
            <a:endParaRPr lang="en-US" sz="9600" cap="none" dirty="0">
              <a:ln w="0"/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5622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memrise.com/s3_proxy/?f=uploads/mems/2534644000140113182258.jpe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24200" y="5181600"/>
            <a:ext cx="3048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057400"/>
            <a:ext cx="8113712" cy="3655219"/>
          </a:xfrm>
        </p:spPr>
        <p:txBody>
          <a:bodyPr/>
          <a:lstStyle/>
          <a:p>
            <a:pPr algn="ctr"/>
            <a:r>
              <a:rPr lang="en-US" sz="9600" cap="none" dirty="0" smtClean="0">
                <a:ln w="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72</a:t>
            </a:r>
            <a:r>
              <a:rPr lang="en-US" sz="19900" cap="none" dirty="0" smtClean="0">
                <a:ln w="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en-US" sz="19900" cap="none" dirty="0" smtClean="0">
                <a:ln w="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9600" cap="none" dirty="0" smtClean="0">
                <a:ln w="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AREA-CHAIRS</a:t>
            </a:r>
            <a:endParaRPr lang="en-US" sz="9600" cap="none" dirty="0">
              <a:ln w="0"/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5129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3200"/>
            <a:ext cx="9144000" cy="4798219"/>
          </a:xfrm>
        </p:spPr>
        <p:txBody>
          <a:bodyPr/>
          <a:lstStyle/>
          <a:p>
            <a:pPr algn="ctr"/>
            <a:r>
              <a:rPr lang="en-US" sz="7200" cap="none" dirty="0" smtClean="0">
                <a:ln w="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r>
              <a:rPr lang="en-US" sz="19900" cap="none" dirty="0" smtClean="0">
                <a:ln w="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en-US" sz="19900" cap="none" dirty="0" smtClean="0">
                <a:ln w="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8800" cap="none" dirty="0" smtClean="0">
                <a:ln w="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PROGRAM CHAIRS</a:t>
            </a:r>
            <a:endParaRPr lang="en-US" sz="8800" cap="none" dirty="0">
              <a:ln w="0"/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 descr="http://www.memrise.com/s3_proxy/?f=uploads/mems/2534644000140113182258.jpe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19600" y="5181600"/>
            <a:ext cx="609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31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2181</TotalTime>
  <Words>517</Words>
  <Application>Microsoft Macintosh PowerPoint</Application>
  <PresentationFormat>On-screen Show (4:3)</PresentationFormat>
  <Paragraphs>124</Paragraphs>
  <Slides>36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/>
      <vt:lpstr>1_Office Theme</vt:lpstr>
      <vt:lpstr>WELCOME   CVPR 2016     LAS-VEGAS</vt:lpstr>
      <vt:lpstr>3 GENERAL CHAIRS</vt:lpstr>
      <vt:lpstr>4 PROGRAM CHAIRS</vt:lpstr>
      <vt:lpstr>3609  ATTENDEES</vt:lpstr>
      <vt:lpstr>100  COMPANIES</vt:lpstr>
      <vt:lpstr>&gt;6000  AUTHORS</vt:lpstr>
      <vt:lpstr>1141  REVIEWERS</vt:lpstr>
      <vt:lpstr>72 AREA-CHAIRS</vt:lpstr>
      <vt:lpstr>4 PROGRAM CHAIRS</vt:lpstr>
      <vt:lpstr>Yet, we still smile </vt:lpstr>
      <vt:lpstr>The life of a CVPR16 paper</vt:lpstr>
      <vt:lpstr>The life of a CVPR16 paper</vt:lpstr>
      <vt:lpstr>The life of a CVPR16 paper</vt:lpstr>
      <vt:lpstr>The life of a CVPR16 paper</vt:lpstr>
      <vt:lpstr>The life of a CVPR16 paper</vt:lpstr>
      <vt:lpstr>Review progress statistics</vt:lpstr>
      <vt:lpstr>The life of a CVPR16 paper</vt:lpstr>
      <vt:lpstr>The life of a CVPR16 paper</vt:lpstr>
      <vt:lpstr>2145  SUBMISSIONS</vt:lpstr>
      <vt:lpstr>643 ACCEPTED</vt:lpstr>
      <vt:lpstr>123 SPOTLIGHTS</vt:lpstr>
      <vt:lpstr>83 ORALS</vt:lpstr>
      <vt:lpstr>Thanks to the wonderful Area Chairs!!</vt:lpstr>
      <vt:lpstr>Computer vision is booming</vt:lpstr>
      <vt:lpstr>Computer vision is booming</vt:lpstr>
      <vt:lpstr>Topic Trends</vt:lpstr>
      <vt:lpstr>SPOTLIGHTS – NEW to CVPR16</vt:lpstr>
      <vt:lpstr>CVPR 2016 celebrates</vt:lpstr>
      <vt:lpstr>CVPR 2016 celebrates</vt:lpstr>
      <vt:lpstr>Invited Speakers</vt:lpstr>
      <vt:lpstr>Some instructions</vt:lpstr>
      <vt:lpstr>People’s Choice Award</vt:lpstr>
      <vt:lpstr>Our Chairs did an amazing job!!</vt:lpstr>
      <vt:lpstr>PowerPoint Presentation</vt:lpstr>
      <vt:lpstr>Our Chairs did an amazing job!!</vt:lpstr>
      <vt:lpstr>WELCOME   CVPR 2016     LAS-VEGAS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CVPR 2016 Seattle, WA</dc:title>
  <dc:creator>Lihi</dc:creator>
  <cp:lastModifiedBy>Tali Treibitz</cp:lastModifiedBy>
  <cp:revision>300</cp:revision>
  <dcterms:created xsi:type="dcterms:W3CDTF">2014-06-09T18:28:44Z</dcterms:created>
  <dcterms:modified xsi:type="dcterms:W3CDTF">2016-07-07T19:08:30Z</dcterms:modified>
</cp:coreProperties>
</file>